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7" r:id="rId2"/>
    <p:sldId id="264" r:id="rId3"/>
    <p:sldId id="263" r:id="rId4"/>
    <p:sldId id="265" r:id="rId5"/>
    <p:sldId id="266" r:id="rId6"/>
    <p:sldId id="267" r:id="rId7"/>
    <p:sldId id="268" r:id="rId8"/>
    <p:sldId id="269" r:id="rId9"/>
    <p:sldId id="270" r:id="rId10"/>
    <p:sldId id="27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735629-948D-4A5D-9A47-381396F64791}" type="datetimeFigureOut">
              <a:rPr lang="en-GB" smtClean="0"/>
              <a:t>30/07/2026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B45E72-4DB5-46B3-B673-D79B9D83C44A}" type="slidenum">
              <a:rPr lang="en-GB" smtClean="0"/>
              <a:t>‹#›</a:t>
            </a:fld>
            <a:endParaRPr lang="en-GB"/>
          </a:p>
        </p:txBody>
      </p:sp>
    </p:spTree>
    <p:extLst>
      <p:ext uri="{BB962C8B-B14F-4D97-AF65-F5344CB8AC3E}">
        <p14:creationId xmlns:p14="http://schemas.microsoft.com/office/powerpoint/2010/main" val="19123516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4505FB1-0F3C-411B-BC47-D93E12730C41}" type="slidenum">
              <a:rPr lang="en-GB" smtClean="0"/>
              <a:t>7</a:t>
            </a:fld>
            <a:endParaRPr lang="en-GB"/>
          </a:p>
        </p:txBody>
      </p:sp>
    </p:spTree>
    <p:extLst>
      <p:ext uri="{BB962C8B-B14F-4D97-AF65-F5344CB8AC3E}">
        <p14:creationId xmlns:p14="http://schemas.microsoft.com/office/powerpoint/2010/main" val="2645479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4C965-9D7B-A424-C57B-A56773FA780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9C40323A-1045-7B05-02D2-E33192471F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F636505C-00B6-54EF-184A-7B13407FEEAD}"/>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5" name="Footer Placeholder 4">
            <a:extLst>
              <a:ext uri="{FF2B5EF4-FFF2-40B4-BE49-F238E27FC236}">
                <a16:creationId xmlns:a16="http://schemas.microsoft.com/office/drawing/2014/main" id="{895DD504-290C-2E99-D399-522F73E2A4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BDC486-8DF7-139B-50F1-0F66ABA22161}"/>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38087107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7CC0B-400F-DB2F-46FE-13C7B5A30D2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AE115B4-8814-3991-3884-F5BE15B7B71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2D5AFD7-041D-FC95-EC56-60CCECDC052D}"/>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5" name="Footer Placeholder 4">
            <a:extLst>
              <a:ext uri="{FF2B5EF4-FFF2-40B4-BE49-F238E27FC236}">
                <a16:creationId xmlns:a16="http://schemas.microsoft.com/office/drawing/2014/main" id="{B8F4AB7F-70F7-EC96-95B1-556BC642CF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9D6465-CF95-9C70-63D2-B8DF7A1C7AAA}"/>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4068697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F1CCE-2AD4-DD8A-3338-0A9393E7F15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A4CECB03-0A01-9ACC-8321-383D5DDDA55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4943BB6-91BA-AE48-9DED-4991782A8A42}"/>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5" name="Footer Placeholder 4">
            <a:extLst>
              <a:ext uri="{FF2B5EF4-FFF2-40B4-BE49-F238E27FC236}">
                <a16:creationId xmlns:a16="http://schemas.microsoft.com/office/drawing/2014/main" id="{B9941156-00B3-3A02-6149-3E44942A7A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AE8180-FFB8-583B-79DF-905499165179}"/>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1654026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5E9C6-724B-F741-A8C8-F4ED1D0B61C9}"/>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CD9AB61-AE9D-62C4-32AC-D37B0720E0B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7710B174-217B-7AEF-DAD9-825FAD9D3E9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E567A086-47B4-7E9E-8F08-1255A37CE1EB}"/>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6" name="Footer Placeholder 5">
            <a:extLst>
              <a:ext uri="{FF2B5EF4-FFF2-40B4-BE49-F238E27FC236}">
                <a16:creationId xmlns:a16="http://schemas.microsoft.com/office/drawing/2014/main" id="{E814500C-F145-846C-1A35-ADAA159406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3A0F79-85E8-0B35-F76E-A1421F055A8F}"/>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42041884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CA868-9707-D45F-6960-18FA61DE3F53}"/>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03C16B2D-EAA3-224E-F0A2-A2E9C3E42D9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1C8BD84-6F35-B168-3827-DA614F9153D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93D11B19-4196-C56C-524D-DC01F3A0DE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5082D3D-09DF-5468-ECC9-3B10D1EB904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B18E0C05-2D0D-01B2-D8BE-BCF7783F1DA3}"/>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8" name="Footer Placeholder 7">
            <a:extLst>
              <a:ext uri="{FF2B5EF4-FFF2-40B4-BE49-F238E27FC236}">
                <a16:creationId xmlns:a16="http://schemas.microsoft.com/office/drawing/2014/main" id="{5257E95A-6439-0615-9ABB-C72DEA434BF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7475E1E-6319-1819-BB44-B4EB7B3EE8BB}"/>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19940971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A894C-DA58-FDF1-8C06-97B7CADF06A4}"/>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B80AB459-E320-C5F9-DFC5-208AF806C7BE}"/>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4" name="Footer Placeholder 3">
            <a:extLst>
              <a:ext uri="{FF2B5EF4-FFF2-40B4-BE49-F238E27FC236}">
                <a16:creationId xmlns:a16="http://schemas.microsoft.com/office/drawing/2014/main" id="{4449154B-6267-1FF1-2C42-1C5359DE0B9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E2BC187-918C-0DB5-E87C-D65F510F3E33}"/>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3658082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EB3930-5466-F60F-0E02-3EA39D1901D0}"/>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3" name="Footer Placeholder 2">
            <a:extLst>
              <a:ext uri="{FF2B5EF4-FFF2-40B4-BE49-F238E27FC236}">
                <a16:creationId xmlns:a16="http://schemas.microsoft.com/office/drawing/2014/main" id="{BE8CE5DF-9DEC-2CAB-D503-99B3C001A9C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5639DA3-FA35-B475-7129-B01A33BA465A}"/>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695098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0850B-3729-DD76-EDB0-B96D545E633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1BEF038E-89F4-F698-92A1-503B09518A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3192A7D-B400-1CFF-06B4-B73C645B20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311B851-C12E-1214-AFB6-2C75090159EA}"/>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6" name="Footer Placeholder 5">
            <a:extLst>
              <a:ext uri="{FF2B5EF4-FFF2-40B4-BE49-F238E27FC236}">
                <a16:creationId xmlns:a16="http://schemas.microsoft.com/office/drawing/2014/main" id="{D95A53EF-E616-1FFA-38FA-C0FC250A3E9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347D7FB-322F-25C8-73E3-86A5E104329D}"/>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3155205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0628B-A9DF-18DD-98E4-80F4183A485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6A57EE0-344D-34BC-9256-A8F96D95C7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036990A-5737-C1EE-92C9-0823E873D9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4540446-6C34-AF19-A01D-05DDD7A82BB6}"/>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6" name="Footer Placeholder 5">
            <a:extLst>
              <a:ext uri="{FF2B5EF4-FFF2-40B4-BE49-F238E27FC236}">
                <a16:creationId xmlns:a16="http://schemas.microsoft.com/office/drawing/2014/main" id="{5BDEAE29-F0CD-DD4A-8112-5FD15939CCC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EE7D82-E592-03F9-C36D-F51DF177ACCE}"/>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459006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90951-18F9-524D-FF5A-76C4380295A7}"/>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5235018E-F383-287F-4EAE-1A37AA4C281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CD21BF3-3771-0811-62F1-8F40E35E4B5D}"/>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5" name="Footer Placeholder 4">
            <a:extLst>
              <a:ext uri="{FF2B5EF4-FFF2-40B4-BE49-F238E27FC236}">
                <a16:creationId xmlns:a16="http://schemas.microsoft.com/office/drawing/2014/main" id="{D8CE55E1-A0CB-3854-3401-54A72E58DC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DBC31E-50CE-796B-5AB3-285E0B759601}"/>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1912623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C199461-26AE-0BC6-795E-70EA8D482C5D}"/>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BF29F78A-1E24-4B85-7158-D7A90E89696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9F13D6D-509E-9041-8E5F-D9419407A5EA}"/>
              </a:ext>
            </a:extLst>
          </p:cNvPr>
          <p:cNvSpPr>
            <a:spLocks noGrp="1"/>
          </p:cNvSpPr>
          <p:nvPr>
            <p:ph type="dt" sz="half" idx="10"/>
          </p:nvPr>
        </p:nvSpPr>
        <p:spPr/>
        <p:txBody>
          <a:bodyPr/>
          <a:lstStyle/>
          <a:p>
            <a:fld id="{9BD8F0ED-CEA7-40F0-A1C7-2F68C8FF9D8E}" type="datetimeFigureOut">
              <a:rPr lang="en-GB" smtClean="0"/>
              <a:t>30/07/2026</a:t>
            </a:fld>
            <a:endParaRPr lang="en-GB"/>
          </a:p>
        </p:txBody>
      </p:sp>
      <p:sp>
        <p:nvSpPr>
          <p:cNvPr id="5" name="Footer Placeholder 4">
            <a:extLst>
              <a:ext uri="{FF2B5EF4-FFF2-40B4-BE49-F238E27FC236}">
                <a16:creationId xmlns:a16="http://schemas.microsoft.com/office/drawing/2014/main" id="{2030F533-B8D7-3EA2-E601-674D251E22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7F8D7E-DD5E-FB6E-47C7-A2A075AC94DE}"/>
              </a:ext>
            </a:extLst>
          </p:cNvPr>
          <p:cNvSpPr>
            <a:spLocks noGrp="1"/>
          </p:cNvSpPr>
          <p:nvPr>
            <p:ph type="sldNum" sz="quarter" idx="12"/>
          </p:nvPr>
        </p:nvSpPr>
        <p:spPr/>
        <p:txBody>
          <a:bodyPr/>
          <a:lstStyle/>
          <a:p>
            <a:fld id="{07F2E272-96AF-41F1-BE5C-8C72DCC7772F}" type="slidenum">
              <a:rPr lang="en-GB" smtClean="0"/>
              <a:t>‹#›</a:t>
            </a:fld>
            <a:endParaRPr lang="en-GB"/>
          </a:p>
        </p:txBody>
      </p:sp>
    </p:spTree>
    <p:extLst>
      <p:ext uri="{BB962C8B-B14F-4D97-AF65-F5344CB8AC3E}">
        <p14:creationId xmlns:p14="http://schemas.microsoft.com/office/powerpoint/2010/main" val="2740237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DAAA964-3878-BCF0-9CAB-C83E00E5135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78F864E-4EA4-5D90-C2CD-4647E495C7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76882EF-9B38-BCBE-5619-D2E44BCAD0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BD8F0ED-CEA7-40F0-A1C7-2F68C8FF9D8E}" type="datetimeFigureOut">
              <a:rPr lang="en-GB" smtClean="0"/>
              <a:t>30/07/2026</a:t>
            </a:fld>
            <a:endParaRPr lang="en-GB"/>
          </a:p>
        </p:txBody>
      </p:sp>
      <p:sp>
        <p:nvSpPr>
          <p:cNvPr id="5" name="Footer Placeholder 4">
            <a:extLst>
              <a:ext uri="{FF2B5EF4-FFF2-40B4-BE49-F238E27FC236}">
                <a16:creationId xmlns:a16="http://schemas.microsoft.com/office/drawing/2014/main" id="{0B969F22-AA3E-611A-7465-3DFE17D516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116C0A5-4741-070A-2D84-435B170F17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7F2E272-96AF-41F1-BE5C-8C72DCC7772F}" type="slidenum">
              <a:rPr lang="en-GB" smtClean="0"/>
              <a:t>‹#›</a:t>
            </a:fld>
            <a:endParaRPr lang="en-GB"/>
          </a:p>
        </p:txBody>
      </p:sp>
    </p:spTree>
    <p:extLst>
      <p:ext uri="{BB962C8B-B14F-4D97-AF65-F5344CB8AC3E}">
        <p14:creationId xmlns:p14="http://schemas.microsoft.com/office/powerpoint/2010/main" val="7839112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A2835C4-1760-F4DE-22D9-2650CDE0EF98}"/>
              </a:ext>
            </a:extLst>
          </p:cNvPr>
          <p:cNvPicPr>
            <a:picLocks noChangeAspect="1"/>
          </p:cNvPicPr>
          <p:nvPr/>
        </p:nvPicPr>
        <p:blipFill>
          <a:blip r:embed="rId2">
            <a:alphaModFix amt="20000"/>
          </a:blip>
          <a:srcRect t="1742" r="-1" b="-1"/>
          <a:stretch>
            <a:fillRect/>
          </a:stretch>
        </p:blipFill>
        <p:spPr>
          <a:xfrm>
            <a:off x="63569" y="-57869"/>
            <a:ext cx="12188932" cy="6856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83CC04D5-B078-EDDF-AE6F-9D4C5CD01996}"/>
              </a:ext>
            </a:extLst>
          </p:cNvPr>
          <p:cNvSpPr>
            <a:spLocks noGrp="1"/>
          </p:cNvSpPr>
          <p:nvPr>
            <p:ph type="ctrTitle"/>
          </p:nvPr>
        </p:nvSpPr>
        <p:spPr>
          <a:xfrm>
            <a:off x="3215521" y="-38059"/>
            <a:ext cx="8775553" cy="2514818"/>
          </a:xfrm>
        </p:spPr>
        <p:txBody>
          <a:bodyPr>
            <a:normAutofit/>
          </a:bodyPr>
          <a:lstStyle/>
          <a:p>
            <a:pPr algn="r">
              <a:lnSpc>
                <a:spcPct val="90000"/>
              </a:lnSpc>
            </a:pPr>
            <a:r>
              <a:rPr lang="en-GB" sz="5400" dirty="0" err="1">
                <a:solidFill>
                  <a:srgbClr val="FF0000"/>
                </a:solidFill>
                <a:latin typeface="Dreaming Outloud Pro" panose="03050502040302030504" pitchFamily="66" charset="0"/>
                <a:cs typeface="Dreaming Outloud Pro" panose="03050502040302030504" pitchFamily="66" charset="0"/>
              </a:rPr>
              <a:t>Lindridge</a:t>
            </a:r>
            <a:r>
              <a:rPr lang="en-GB" sz="5400" dirty="0">
                <a:solidFill>
                  <a:srgbClr val="FF0000"/>
                </a:solidFill>
                <a:latin typeface="Dreaming Outloud Pro" panose="03050502040302030504" pitchFamily="66" charset="0"/>
                <a:cs typeface="Dreaming Outloud Pro" panose="03050502040302030504" pitchFamily="66" charset="0"/>
              </a:rPr>
              <a:t> St Lawrence CE Primary School</a:t>
            </a:r>
            <a:br>
              <a:rPr lang="en-GB" sz="5400" dirty="0">
                <a:solidFill>
                  <a:srgbClr val="FF0000"/>
                </a:solidFill>
                <a:latin typeface="Dreaming Outloud Pro" panose="03050502040302030504" pitchFamily="66" charset="0"/>
                <a:cs typeface="Dreaming Outloud Pro" panose="03050502040302030504" pitchFamily="66" charset="0"/>
              </a:rPr>
            </a:br>
            <a:r>
              <a:rPr lang="en-GB" sz="5400" dirty="0">
                <a:solidFill>
                  <a:srgbClr val="FF0000"/>
                </a:solidFill>
                <a:latin typeface="Dreaming Outloud Pro" panose="03050502040302030504" pitchFamily="66" charset="0"/>
                <a:cs typeface="Dreaming Outloud Pro" panose="03050502040302030504" pitchFamily="66" charset="0"/>
              </a:rPr>
              <a:t>EYFS Curriculum Rationale</a:t>
            </a:r>
          </a:p>
        </p:txBody>
      </p:sp>
      <p:sp>
        <p:nvSpPr>
          <p:cNvPr id="3" name="Subtitle 2">
            <a:extLst>
              <a:ext uri="{FF2B5EF4-FFF2-40B4-BE49-F238E27FC236}">
                <a16:creationId xmlns:a16="http://schemas.microsoft.com/office/drawing/2014/main" id="{F59BA8DE-B3B2-92E1-B4BA-3DD87F5D5172}"/>
              </a:ext>
            </a:extLst>
          </p:cNvPr>
          <p:cNvSpPr>
            <a:spLocks noGrp="1"/>
          </p:cNvSpPr>
          <p:nvPr>
            <p:ph type="subTitle" idx="1"/>
          </p:nvPr>
        </p:nvSpPr>
        <p:spPr>
          <a:xfrm>
            <a:off x="3811545" y="3499519"/>
            <a:ext cx="7838936" cy="2043305"/>
          </a:xfrm>
        </p:spPr>
        <p:txBody>
          <a:bodyPr>
            <a:normAutofit/>
          </a:bodyPr>
          <a:lstStyle/>
          <a:p>
            <a:pPr algn="r">
              <a:lnSpc>
                <a:spcPct val="100000"/>
              </a:lnSpc>
            </a:pPr>
            <a:r>
              <a:rPr lang="en-GB" sz="1800" b="1" i="1" dirty="0">
                <a:solidFill>
                  <a:srgbClr val="FFFF00"/>
                </a:solidFill>
                <a:latin typeface="Dreaming Outloud Pro" panose="03050502040302030504" pitchFamily="66" charset="0"/>
                <a:cs typeface="Dreaming Outloud Pro" panose="03050502040302030504" pitchFamily="66" charset="0"/>
              </a:rPr>
              <a:t>‘</a:t>
            </a:r>
            <a:r>
              <a:rPr lang="en-GB" sz="1800" b="1" i="1" dirty="0">
                <a:solidFill>
                  <a:schemeClr val="tx1"/>
                </a:solidFill>
                <a:latin typeface="Dreaming Outloud Pro" panose="03050502040302030504" pitchFamily="66" charset="0"/>
                <a:cs typeface="Dreaming Outloud Pro" panose="03050502040302030504" pitchFamily="66" charset="0"/>
              </a:rPr>
              <a:t>Every child deserves the best possible start in life and the support that enables them to fulfil their potential. Children develop quickly in the early years and a child’s experiences between birth and age five have a major impact on their future life chances. A secure, safe and happy childhood is important in its own right. Good parenting and high-quality early learning together provide the foundation children need to make the most of their abilities and talents as they grow up.’ Statutory Framework 2021</a:t>
            </a:r>
          </a:p>
        </p:txBody>
      </p:sp>
      <p:pic>
        <p:nvPicPr>
          <p:cNvPr id="6" name="Picture 5">
            <a:extLst>
              <a:ext uri="{FF2B5EF4-FFF2-40B4-BE49-F238E27FC236}">
                <a16:creationId xmlns:a16="http://schemas.microsoft.com/office/drawing/2014/main" id="{21E43910-C0DA-F36A-5D6A-7F7823116A0E}"/>
              </a:ext>
            </a:extLst>
          </p:cNvPr>
          <p:cNvPicPr>
            <a:picLocks noChangeAspect="1"/>
          </p:cNvPicPr>
          <p:nvPr/>
        </p:nvPicPr>
        <p:blipFill>
          <a:blip r:embed="rId3"/>
          <a:stretch>
            <a:fillRect/>
          </a:stretch>
        </p:blipFill>
        <p:spPr>
          <a:xfrm>
            <a:off x="295802" y="274842"/>
            <a:ext cx="3177815" cy="2514818"/>
          </a:xfrm>
          <a:prstGeom prst="rect">
            <a:avLst/>
          </a:prstGeom>
        </p:spPr>
      </p:pic>
      <p:sp>
        <p:nvSpPr>
          <p:cNvPr id="7" name="TextBox 6">
            <a:extLst>
              <a:ext uri="{FF2B5EF4-FFF2-40B4-BE49-F238E27FC236}">
                <a16:creationId xmlns:a16="http://schemas.microsoft.com/office/drawing/2014/main" id="{4D29F3D5-8391-559F-20FD-FF977EA93108}"/>
              </a:ext>
            </a:extLst>
          </p:cNvPr>
          <p:cNvSpPr txBox="1"/>
          <p:nvPr/>
        </p:nvSpPr>
        <p:spPr>
          <a:xfrm>
            <a:off x="219578" y="2879959"/>
            <a:ext cx="4847303" cy="369332"/>
          </a:xfrm>
          <a:prstGeom prst="rect">
            <a:avLst/>
          </a:prstGeom>
          <a:noFill/>
        </p:spPr>
        <p:txBody>
          <a:bodyPr wrap="square" rtlCol="0">
            <a:spAutoFit/>
          </a:bodyPr>
          <a:lstStyle/>
          <a:p>
            <a:r>
              <a:rPr lang="en-GB" b="1" dirty="0">
                <a:latin typeface="Dreaming Outloud Pro" panose="03050502040302030504" pitchFamily="66" charset="0"/>
                <a:cs typeface="Dreaming Outloud Pro" panose="03050502040302030504" pitchFamily="66" charset="0"/>
              </a:rPr>
              <a:t>HESED, HAMDAH, HONESTY, HORIZONS</a:t>
            </a:r>
          </a:p>
        </p:txBody>
      </p:sp>
      <p:pic>
        <p:nvPicPr>
          <p:cNvPr id="8" name="Picture 7" descr="A group of kids sitting on the ground&#10;&#10;AI-generated content may be incorrect.">
            <a:extLst>
              <a:ext uri="{FF2B5EF4-FFF2-40B4-BE49-F238E27FC236}">
                <a16:creationId xmlns:a16="http://schemas.microsoft.com/office/drawing/2014/main" id="{72C270AE-1F10-710A-9102-87BE76E604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612434" y="3693962"/>
            <a:ext cx="2862448" cy="2146836"/>
          </a:xfrm>
          <a:prstGeom prst="rect">
            <a:avLst/>
          </a:prstGeom>
        </p:spPr>
      </p:pic>
    </p:spTree>
    <p:extLst>
      <p:ext uri="{BB962C8B-B14F-4D97-AF65-F5344CB8AC3E}">
        <p14:creationId xmlns:p14="http://schemas.microsoft.com/office/powerpoint/2010/main" val="36881064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0807BF-3488-7121-D3FE-AE2380EDABC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3CA33C3-D711-F1A8-5E65-405891464111}"/>
              </a:ext>
            </a:extLst>
          </p:cNvPr>
          <p:cNvPicPr>
            <a:picLocks noChangeAspect="1"/>
          </p:cNvPicPr>
          <p:nvPr/>
        </p:nvPicPr>
        <p:blipFill>
          <a:blip r:embed="rId2">
            <a:alphaModFix amt="20000"/>
          </a:blip>
          <a:srcRect t="1742" r="-1" b="-1"/>
          <a:stretch>
            <a:fillRect/>
          </a:stretch>
        </p:blipFill>
        <p:spPr>
          <a:xfrm>
            <a:off x="20" y="10"/>
            <a:ext cx="12188932" cy="6856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9EECA137-C0FE-49B0-0F46-55B676C09569}"/>
              </a:ext>
            </a:extLst>
          </p:cNvPr>
          <p:cNvSpPr>
            <a:spLocks noGrp="1"/>
          </p:cNvSpPr>
          <p:nvPr>
            <p:ph type="ctrTitle"/>
          </p:nvPr>
        </p:nvSpPr>
        <p:spPr>
          <a:xfrm>
            <a:off x="5802050" y="627398"/>
            <a:ext cx="5998193" cy="855735"/>
          </a:xfrm>
        </p:spPr>
        <p:txBody>
          <a:bodyPr>
            <a:normAutofit fontScale="90000"/>
          </a:bodyPr>
          <a:lstStyle/>
          <a:p>
            <a:pPr algn="r">
              <a:lnSpc>
                <a:spcPct val="90000"/>
              </a:lnSpc>
            </a:pPr>
            <a:r>
              <a:rPr lang="en-GB" sz="5400" dirty="0">
                <a:solidFill>
                  <a:srgbClr val="FF0000"/>
                </a:solidFill>
                <a:latin typeface="Dreaming Outloud Pro" panose="03050502040302030504" pitchFamily="66" charset="0"/>
                <a:cs typeface="Dreaming Outloud Pro" panose="03050502040302030504" pitchFamily="66" charset="0"/>
              </a:rPr>
              <a:t>EYFS Curriculum</a:t>
            </a:r>
            <a:br>
              <a:rPr lang="en-GB" sz="5400" dirty="0">
                <a:solidFill>
                  <a:srgbClr val="FF0000"/>
                </a:solidFill>
                <a:latin typeface="Dreaming Outloud Pro" panose="03050502040302030504" pitchFamily="66" charset="0"/>
                <a:cs typeface="Dreaming Outloud Pro" panose="03050502040302030504" pitchFamily="66" charset="0"/>
              </a:rPr>
            </a:br>
            <a:r>
              <a:rPr lang="en-GB" sz="5400" dirty="0">
                <a:solidFill>
                  <a:srgbClr val="FF0000"/>
                </a:solidFill>
                <a:latin typeface="Dreaming Outloud Pro" panose="03050502040302030504" pitchFamily="66" charset="0"/>
                <a:cs typeface="Dreaming Outloud Pro" panose="03050502040302030504" pitchFamily="66" charset="0"/>
              </a:rPr>
              <a:t>INTENT</a:t>
            </a:r>
          </a:p>
        </p:txBody>
      </p:sp>
      <p:sp>
        <p:nvSpPr>
          <p:cNvPr id="3" name="Subtitle 2">
            <a:extLst>
              <a:ext uri="{FF2B5EF4-FFF2-40B4-BE49-F238E27FC236}">
                <a16:creationId xmlns:a16="http://schemas.microsoft.com/office/drawing/2014/main" id="{DA967E06-7E4D-B575-095F-629865F58A44}"/>
              </a:ext>
            </a:extLst>
          </p:cNvPr>
          <p:cNvSpPr>
            <a:spLocks noGrp="1"/>
          </p:cNvSpPr>
          <p:nvPr>
            <p:ph type="subTitle" idx="1"/>
          </p:nvPr>
        </p:nvSpPr>
        <p:spPr>
          <a:xfrm>
            <a:off x="4602917" y="1497760"/>
            <a:ext cx="7172638" cy="5039529"/>
          </a:xfrm>
        </p:spPr>
        <p:txBody>
          <a:bodyPr>
            <a:normAutofit fontScale="92500" lnSpcReduction="20000"/>
          </a:bodyPr>
          <a:lstStyle/>
          <a:p>
            <a:pPr algn="r"/>
            <a:r>
              <a:rPr lang="en-GB" sz="1800" b="1" dirty="0">
                <a:solidFill>
                  <a:schemeClr val="tx1"/>
                </a:solidFill>
                <a:latin typeface="Dreaming Outloud Pro" panose="03050502040302030504" pitchFamily="66" charset="0"/>
                <a:cs typeface="Dreaming Outloud Pro" panose="03050502040302030504" pitchFamily="66" charset="0"/>
              </a:rPr>
              <a:t>At </a:t>
            </a:r>
            <a:r>
              <a:rPr lang="en-GB" sz="1800" b="1" dirty="0" err="1">
                <a:solidFill>
                  <a:schemeClr val="tx1"/>
                </a:solidFill>
                <a:latin typeface="Dreaming Outloud Pro" panose="03050502040302030504" pitchFamily="66" charset="0"/>
                <a:cs typeface="Dreaming Outloud Pro" panose="03050502040302030504" pitchFamily="66" charset="0"/>
              </a:rPr>
              <a:t>Lindridge</a:t>
            </a:r>
            <a:r>
              <a:rPr lang="en-GB" sz="1800" b="1" dirty="0">
                <a:solidFill>
                  <a:schemeClr val="tx1"/>
                </a:solidFill>
                <a:latin typeface="Dreaming Outloud Pro" panose="03050502040302030504" pitchFamily="66" charset="0"/>
                <a:cs typeface="Dreaming Outloud Pro" panose="03050502040302030504" pitchFamily="66" charset="0"/>
              </a:rPr>
              <a:t> St Lawrence CE Primary School, we provide high-quality EYFS education, giving children a secure and confident start to their school life. We are committed to nurturing a lifelong love of learning alongside the aims of the Early Years Foundation Stage (EYFS) statutory framework. We strive for high standards, consider the development of the whole child and seek to foster resilience and independence. We aim to provide the essential knowledge that children need to prepare them for their future success and to give children the best possible start to their early education. We provide inviting classroom environments indoors and outdoors to stimulate learners and engage them in developing the three ‘Characteristics of Effective Learning’ as set out within the EYFS.</a:t>
            </a:r>
          </a:p>
          <a:p>
            <a:pPr algn="r"/>
            <a:r>
              <a:rPr lang="en-GB" sz="1800" b="1" dirty="0">
                <a:solidFill>
                  <a:schemeClr val="tx1"/>
                </a:solidFill>
                <a:latin typeface="Dreaming Outloud Pro" panose="03050502040302030504" pitchFamily="66" charset="0"/>
                <a:cs typeface="Dreaming Outloud Pro" panose="03050502040302030504" pitchFamily="66" charset="0"/>
              </a:rPr>
              <a:t>The EYFS curriculum encompasses our school characteristics: </a:t>
            </a:r>
            <a:r>
              <a:rPr lang="en-GB" sz="1900" b="1" dirty="0">
                <a:solidFill>
                  <a:srgbClr val="FF0000"/>
                </a:solidFill>
                <a:latin typeface="Dreaming Outloud Pro" panose="03050502040302030504" pitchFamily="66" charset="0"/>
                <a:cs typeface="Dreaming Outloud Pro" panose="03050502040302030504" pitchFamily="66" charset="0"/>
              </a:rPr>
              <a:t>Honesty, Hesed, Hamdah and Horizons</a:t>
            </a:r>
            <a:r>
              <a:rPr lang="en-GB" sz="1800" b="1" dirty="0">
                <a:solidFill>
                  <a:schemeClr val="tx1"/>
                </a:solidFill>
                <a:latin typeface="Dreaming Outloud Pro" panose="03050502040302030504" pitchFamily="66" charset="0"/>
                <a:cs typeface="Dreaming Outloud Pro" panose="03050502040302030504" pitchFamily="66" charset="0"/>
              </a:rPr>
              <a:t>, as well as our six Christian Values: </a:t>
            </a:r>
            <a:r>
              <a:rPr lang="en-GB" sz="1900" b="1" dirty="0">
                <a:solidFill>
                  <a:srgbClr val="FF0000"/>
                </a:solidFill>
                <a:latin typeface="Dreaming Outloud Pro" panose="03050502040302030504" pitchFamily="66" charset="0"/>
                <a:cs typeface="Dreaming Outloud Pro" panose="03050502040302030504" pitchFamily="66" charset="0"/>
              </a:rPr>
              <a:t>Respect, Justice, Hope, Forgiveness, Trust and Compassion.</a:t>
            </a:r>
          </a:p>
          <a:p>
            <a:pPr algn="r"/>
            <a:r>
              <a:rPr lang="en-GB" sz="1800" b="1" dirty="0">
                <a:solidFill>
                  <a:schemeClr val="tx1"/>
                </a:solidFill>
                <a:latin typeface="Dreaming Outloud Pro" panose="03050502040302030504" pitchFamily="66" charset="0"/>
                <a:cs typeface="Dreaming Outloud Pro" panose="03050502040302030504" pitchFamily="66" charset="0"/>
              </a:rPr>
              <a:t> </a:t>
            </a:r>
          </a:p>
          <a:p>
            <a:pPr algn="r">
              <a:lnSpc>
                <a:spcPct val="120000"/>
              </a:lnSpc>
              <a:spcBef>
                <a:spcPts val="0"/>
              </a:spcBef>
            </a:pPr>
            <a:r>
              <a:rPr lang="en-GB" sz="1800" b="1" dirty="0">
                <a:solidFill>
                  <a:schemeClr val="tx1"/>
                </a:solidFill>
                <a:latin typeface="Dreaming Outloud Pro" panose="03050502040302030504" pitchFamily="66" charset="0"/>
                <a:cs typeface="Dreaming Outloud Pro" panose="03050502040302030504" pitchFamily="66" charset="0"/>
              </a:rPr>
              <a:t>We carefully plan our EYFS curriculum to meet the following aims:</a:t>
            </a:r>
          </a:p>
          <a:p>
            <a:pPr lvl="0" algn="r">
              <a:lnSpc>
                <a:spcPct val="120000"/>
              </a:lnSpc>
              <a:spcBef>
                <a:spcPts val="0"/>
              </a:spcBef>
            </a:pPr>
            <a:r>
              <a:rPr lang="en-GB" sz="1800" b="1" dirty="0">
                <a:solidFill>
                  <a:schemeClr val="tx1"/>
                </a:solidFill>
                <a:latin typeface="Dreaming Outloud Pro" panose="03050502040302030504" pitchFamily="66" charset="0"/>
                <a:cs typeface="Dreaming Outloud Pro" panose="03050502040302030504" pitchFamily="66" charset="0"/>
              </a:rPr>
              <a:t>*Foster a love of learning which inspires curiosity.</a:t>
            </a:r>
          </a:p>
          <a:p>
            <a:pPr lvl="0" algn="r">
              <a:lnSpc>
                <a:spcPct val="120000"/>
              </a:lnSpc>
              <a:spcBef>
                <a:spcPts val="0"/>
              </a:spcBef>
            </a:pPr>
            <a:r>
              <a:rPr lang="en-GB" sz="1800" b="1" dirty="0">
                <a:solidFill>
                  <a:schemeClr val="tx1"/>
                </a:solidFill>
                <a:latin typeface="Dreaming Outloud Pro" panose="03050502040302030504" pitchFamily="66" charset="0"/>
                <a:cs typeface="Dreaming Outloud Pro" panose="03050502040302030504" pitchFamily="66" charset="0"/>
              </a:rPr>
              <a:t>*Provide experiences of awe and wonder.</a:t>
            </a:r>
          </a:p>
          <a:p>
            <a:pPr lvl="0" algn="r">
              <a:lnSpc>
                <a:spcPct val="120000"/>
              </a:lnSpc>
              <a:spcBef>
                <a:spcPts val="0"/>
              </a:spcBef>
            </a:pPr>
            <a:r>
              <a:rPr lang="en-GB" sz="1800" b="1" dirty="0">
                <a:solidFill>
                  <a:schemeClr val="tx1"/>
                </a:solidFill>
                <a:latin typeface="Dreaming Outloud Pro" panose="03050502040302030504" pitchFamily="66" charset="0"/>
                <a:cs typeface="Dreaming Outloud Pro" panose="03050502040302030504" pitchFamily="66" charset="0"/>
              </a:rPr>
              <a:t>*Ensure all children have access to high-quality learning opportunities.</a:t>
            </a:r>
          </a:p>
          <a:p>
            <a:pPr lvl="0" algn="r">
              <a:lnSpc>
                <a:spcPct val="120000"/>
              </a:lnSpc>
              <a:spcBef>
                <a:spcPts val="0"/>
              </a:spcBef>
            </a:pPr>
            <a:r>
              <a:rPr lang="en-GB" sz="1800" b="1" dirty="0">
                <a:solidFill>
                  <a:schemeClr val="tx1"/>
                </a:solidFill>
                <a:latin typeface="Dreaming Outloud Pro" panose="03050502040302030504" pitchFamily="66" charset="0"/>
                <a:cs typeface="Dreaming Outloud Pro" panose="03050502040302030504" pitchFamily="66" charset="0"/>
              </a:rPr>
              <a:t>*Provide parents/carers with the opportunity to develop their child’s learning at home.</a:t>
            </a:r>
          </a:p>
          <a:p>
            <a:pPr lvl="0" algn="r">
              <a:lnSpc>
                <a:spcPct val="120000"/>
              </a:lnSpc>
              <a:spcBef>
                <a:spcPts val="0"/>
              </a:spcBef>
            </a:pPr>
            <a:r>
              <a:rPr lang="en-GB" sz="1800" b="1" dirty="0">
                <a:solidFill>
                  <a:schemeClr val="tx1"/>
                </a:solidFill>
                <a:latin typeface="Dreaming Outloud Pro" panose="03050502040302030504" pitchFamily="66" charset="0"/>
                <a:cs typeface="Dreaming Outloud Pro" panose="03050502040302030504" pitchFamily="66" charset="0"/>
              </a:rPr>
              <a:t>*Develop knowledge and understanding of the community and wider world.</a:t>
            </a:r>
          </a:p>
          <a:p>
            <a:pPr algn="r">
              <a:lnSpc>
                <a:spcPct val="100000"/>
              </a:lnSpc>
            </a:pPr>
            <a:endParaRPr lang="en-GB" sz="1800" b="1" i="1" dirty="0">
              <a:solidFill>
                <a:schemeClr val="tx1"/>
              </a:solidFill>
              <a:latin typeface="Dreaming Outloud Pro" panose="03050502040302030504" pitchFamily="66" charset="0"/>
              <a:cs typeface="Dreaming Outloud Pro" panose="03050502040302030504" pitchFamily="66" charset="0"/>
            </a:endParaRPr>
          </a:p>
        </p:txBody>
      </p:sp>
      <p:pic>
        <p:nvPicPr>
          <p:cNvPr id="6" name="Picture 5">
            <a:extLst>
              <a:ext uri="{FF2B5EF4-FFF2-40B4-BE49-F238E27FC236}">
                <a16:creationId xmlns:a16="http://schemas.microsoft.com/office/drawing/2014/main" id="{7A06A2F3-38F0-B420-023B-0B90A226A02A}"/>
              </a:ext>
            </a:extLst>
          </p:cNvPr>
          <p:cNvPicPr>
            <a:picLocks noChangeAspect="1"/>
          </p:cNvPicPr>
          <p:nvPr/>
        </p:nvPicPr>
        <p:blipFill>
          <a:blip r:embed="rId3"/>
          <a:stretch>
            <a:fillRect/>
          </a:stretch>
        </p:blipFill>
        <p:spPr>
          <a:xfrm>
            <a:off x="295802" y="274842"/>
            <a:ext cx="3177815" cy="2514818"/>
          </a:xfrm>
          <a:prstGeom prst="rect">
            <a:avLst/>
          </a:prstGeom>
        </p:spPr>
      </p:pic>
      <p:sp>
        <p:nvSpPr>
          <p:cNvPr id="7" name="TextBox 6">
            <a:extLst>
              <a:ext uri="{FF2B5EF4-FFF2-40B4-BE49-F238E27FC236}">
                <a16:creationId xmlns:a16="http://schemas.microsoft.com/office/drawing/2014/main" id="{29205703-80EA-3B60-1AED-87F360FCCAA0}"/>
              </a:ext>
            </a:extLst>
          </p:cNvPr>
          <p:cNvSpPr txBox="1"/>
          <p:nvPr/>
        </p:nvSpPr>
        <p:spPr>
          <a:xfrm>
            <a:off x="219578" y="2879959"/>
            <a:ext cx="4847303" cy="369332"/>
          </a:xfrm>
          <a:prstGeom prst="rect">
            <a:avLst/>
          </a:prstGeom>
          <a:noFill/>
        </p:spPr>
        <p:txBody>
          <a:bodyPr wrap="square" rtlCol="0">
            <a:spAutoFit/>
          </a:bodyPr>
          <a:lstStyle/>
          <a:p>
            <a:r>
              <a:rPr lang="en-GB" b="1" dirty="0">
                <a:latin typeface="Dreaming Outloud Pro" panose="03050502040302030504" pitchFamily="66" charset="0"/>
                <a:cs typeface="Dreaming Outloud Pro" panose="03050502040302030504" pitchFamily="66" charset="0"/>
              </a:rPr>
              <a:t>HESED, HAMDAH, HONESTY, HORIZONS</a:t>
            </a:r>
          </a:p>
        </p:txBody>
      </p:sp>
      <p:pic>
        <p:nvPicPr>
          <p:cNvPr id="8" name="Picture 7" descr="A child playing with toys&#10;&#10;AI-generated content may be incorrect.">
            <a:extLst>
              <a:ext uri="{FF2B5EF4-FFF2-40B4-BE49-F238E27FC236}">
                <a16:creationId xmlns:a16="http://schemas.microsoft.com/office/drawing/2014/main" id="{DD63C736-12C7-B2F1-A387-C87DFEADD4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512510" y="3693981"/>
            <a:ext cx="3557520" cy="2668140"/>
          </a:xfrm>
          <a:prstGeom prst="rect">
            <a:avLst/>
          </a:prstGeom>
        </p:spPr>
      </p:pic>
    </p:spTree>
    <p:extLst>
      <p:ext uri="{BB962C8B-B14F-4D97-AF65-F5344CB8AC3E}">
        <p14:creationId xmlns:p14="http://schemas.microsoft.com/office/powerpoint/2010/main" val="39171870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4D1E6B-B13A-D777-A5FB-0C94E2F2BCC0}"/>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0BEF7D87-3381-5E35-0740-8D44D594E377}"/>
              </a:ext>
            </a:extLst>
          </p:cNvPr>
          <p:cNvPicPr>
            <a:picLocks noChangeAspect="1"/>
          </p:cNvPicPr>
          <p:nvPr/>
        </p:nvPicPr>
        <p:blipFill>
          <a:blip r:embed="rId2">
            <a:alphaModFix amt="20000"/>
          </a:blip>
          <a:srcRect t="1742" r="-1" b="-1"/>
          <a:stretch>
            <a:fillRect/>
          </a:stretch>
        </p:blipFill>
        <p:spPr>
          <a:xfrm>
            <a:off x="20" y="10"/>
            <a:ext cx="12188932" cy="6856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ACB7E150-0E84-1997-B274-FCAA7EFDA687}"/>
              </a:ext>
            </a:extLst>
          </p:cNvPr>
          <p:cNvSpPr>
            <a:spLocks noGrp="1"/>
          </p:cNvSpPr>
          <p:nvPr>
            <p:ph type="ctrTitle"/>
          </p:nvPr>
        </p:nvSpPr>
        <p:spPr>
          <a:xfrm>
            <a:off x="5802050" y="627398"/>
            <a:ext cx="5998193" cy="743449"/>
          </a:xfrm>
        </p:spPr>
        <p:txBody>
          <a:bodyPr>
            <a:normAutofit fontScale="90000"/>
          </a:bodyPr>
          <a:lstStyle/>
          <a:p>
            <a:pPr algn="r">
              <a:lnSpc>
                <a:spcPct val="90000"/>
              </a:lnSpc>
            </a:pPr>
            <a:r>
              <a:rPr lang="en-GB" sz="5400" dirty="0">
                <a:solidFill>
                  <a:srgbClr val="FF0000"/>
                </a:solidFill>
                <a:latin typeface="Dreaming Outloud Pro" panose="03050502040302030504" pitchFamily="66" charset="0"/>
                <a:cs typeface="Dreaming Outloud Pro" panose="03050502040302030504" pitchFamily="66" charset="0"/>
              </a:rPr>
              <a:t>EYFS Curriculum</a:t>
            </a:r>
            <a:br>
              <a:rPr lang="en-GB" sz="5400" dirty="0">
                <a:solidFill>
                  <a:srgbClr val="FF0000"/>
                </a:solidFill>
                <a:latin typeface="Dreaming Outloud Pro" panose="03050502040302030504" pitchFamily="66" charset="0"/>
                <a:cs typeface="Dreaming Outloud Pro" panose="03050502040302030504" pitchFamily="66" charset="0"/>
              </a:rPr>
            </a:br>
            <a:r>
              <a:rPr lang="en-GB" sz="5400" dirty="0">
                <a:solidFill>
                  <a:srgbClr val="FF0000"/>
                </a:solidFill>
                <a:latin typeface="Dreaming Outloud Pro" panose="03050502040302030504" pitchFamily="66" charset="0"/>
                <a:cs typeface="Dreaming Outloud Pro" panose="03050502040302030504" pitchFamily="66" charset="0"/>
              </a:rPr>
              <a:t>IMPLEMENTATION</a:t>
            </a:r>
          </a:p>
        </p:txBody>
      </p:sp>
      <p:sp>
        <p:nvSpPr>
          <p:cNvPr id="3" name="Subtitle 2">
            <a:extLst>
              <a:ext uri="{FF2B5EF4-FFF2-40B4-BE49-F238E27FC236}">
                <a16:creationId xmlns:a16="http://schemas.microsoft.com/office/drawing/2014/main" id="{8C74A1B2-8CB2-F8F0-CFCF-9CB48D284290}"/>
              </a:ext>
            </a:extLst>
          </p:cNvPr>
          <p:cNvSpPr>
            <a:spLocks noGrp="1"/>
          </p:cNvSpPr>
          <p:nvPr>
            <p:ph type="subTitle" idx="1"/>
          </p:nvPr>
        </p:nvSpPr>
        <p:spPr>
          <a:xfrm>
            <a:off x="4681174" y="1362026"/>
            <a:ext cx="7172638" cy="5039529"/>
          </a:xfrm>
        </p:spPr>
        <p:txBody>
          <a:bodyPr>
            <a:normAutofit fontScale="92500" lnSpcReduction="10000"/>
          </a:bodyPr>
          <a:lstStyle/>
          <a:p>
            <a:pPr algn="r"/>
            <a:r>
              <a:rPr lang="en-GB" sz="1800" b="1" dirty="0">
                <a:solidFill>
                  <a:schemeClr val="tx1"/>
                </a:solidFill>
                <a:latin typeface="Dreaming Outloud Pro" panose="03050502040302030504" pitchFamily="66" charset="0"/>
                <a:cs typeface="Dreaming Outloud Pro" panose="03050502040302030504" pitchFamily="66" charset="0"/>
              </a:rPr>
              <a:t>At </a:t>
            </a:r>
            <a:r>
              <a:rPr lang="en-GB" sz="1800" b="1" dirty="0" err="1">
                <a:solidFill>
                  <a:schemeClr val="tx1"/>
                </a:solidFill>
                <a:latin typeface="Dreaming Outloud Pro" panose="03050502040302030504" pitchFamily="66" charset="0"/>
                <a:cs typeface="Dreaming Outloud Pro" panose="03050502040302030504" pitchFamily="66" charset="0"/>
              </a:rPr>
              <a:t>Lindridge</a:t>
            </a:r>
            <a:r>
              <a:rPr lang="en-GB" sz="1800" b="1" dirty="0">
                <a:solidFill>
                  <a:schemeClr val="tx1"/>
                </a:solidFill>
                <a:latin typeface="Dreaming Outloud Pro" panose="03050502040302030504" pitchFamily="66" charset="0"/>
                <a:cs typeface="Dreaming Outloud Pro" panose="03050502040302030504" pitchFamily="66" charset="0"/>
              </a:rPr>
              <a:t> St Lawrence CE Primary School in the EYFS, we implement:</a:t>
            </a:r>
          </a:p>
          <a:p>
            <a:pPr marL="857250" indent="-857250" algn="r">
              <a:buFont typeface="Wingdings" panose="05000000000000000000" pitchFamily="2" charset="2"/>
              <a:buChar char="§"/>
            </a:pPr>
            <a:r>
              <a:rPr lang="en-GB" sz="1800" b="1" dirty="0">
                <a:solidFill>
                  <a:schemeClr val="tx1"/>
                </a:solidFill>
                <a:latin typeface="Dreaming Outloud Pro" panose="03050502040302030504" pitchFamily="66" charset="0"/>
                <a:cs typeface="Dreaming Outloud Pro" panose="03050502040302030504" pitchFamily="66" charset="0"/>
              </a:rPr>
              <a:t> *Quality first teaching across all areas of the curriculum.</a:t>
            </a:r>
          </a:p>
          <a:p>
            <a:pPr lvl="0" algn="r"/>
            <a:r>
              <a:rPr lang="en-GB" sz="1800" b="1" dirty="0">
                <a:solidFill>
                  <a:schemeClr val="tx1"/>
                </a:solidFill>
                <a:latin typeface="Dreaming Outloud Pro" panose="03050502040302030504" pitchFamily="66" charset="0"/>
                <a:cs typeface="Dreaming Outloud Pro" panose="03050502040302030504" pitchFamily="66" charset="0"/>
              </a:rPr>
              <a:t>*Stimulating learning environments indoors and outdoors.</a:t>
            </a:r>
          </a:p>
          <a:p>
            <a:pPr lvl="0" algn="r"/>
            <a:r>
              <a:rPr lang="en-GB" sz="1800" b="1" dirty="0">
                <a:solidFill>
                  <a:schemeClr val="tx1"/>
                </a:solidFill>
                <a:latin typeface="Dreaming Outloud Pro" panose="03050502040302030504" pitchFamily="66" charset="0"/>
                <a:cs typeface="Dreaming Outloud Pro" panose="03050502040302030504" pitchFamily="66" charset="0"/>
              </a:rPr>
              <a:t>*Well-planned and organised continuous provision which allows children to learn through play.</a:t>
            </a:r>
          </a:p>
          <a:p>
            <a:pPr lvl="0" algn="r"/>
            <a:r>
              <a:rPr lang="en-GB" sz="1800" b="1" dirty="0">
                <a:solidFill>
                  <a:schemeClr val="tx1"/>
                </a:solidFill>
                <a:latin typeface="Dreaming Outloud Pro" panose="03050502040302030504" pitchFamily="66" charset="0"/>
                <a:cs typeface="Dreaming Outloud Pro" panose="03050502040302030504" pitchFamily="66" charset="0"/>
              </a:rPr>
              <a:t>*A carefully planned balance of adult-led and child-initiated learning opportunities.</a:t>
            </a:r>
          </a:p>
          <a:p>
            <a:pPr lvl="0" algn="r"/>
            <a:r>
              <a:rPr lang="en-GB" sz="1800" b="1" dirty="0">
                <a:solidFill>
                  <a:schemeClr val="tx1"/>
                </a:solidFill>
                <a:latin typeface="Dreaming Outloud Pro" panose="03050502040302030504" pitchFamily="66" charset="0"/>
                <a:cs typeface="Dreaming Outloud Pro" panose="03050502040302030504" pitchFamily="66" charset="0"/>
              </a:rPr>
              <a:t>*Strong parental partnerships which empower parents to support their child’s learning at home.</a:t>
            </a:r>
          </a:p>
          <a:p>
            <a:pPr lvl="0" algn="r"/>
            <a:r>
              <a:rPr lang="en-GB" sz="1800" b="1" dirty="0">
                <a:solidFill>
                  <a:schemeClr val="tx1"/>
                </a:solidFill>
                <a:latin typeface="Dreaming Outloud Pro" panose="03050502040302030504" pitchFamily="66" charset="0"/>
                <a:cs typeface="Dreaming Outloud Pro" panose="03050502040302030504" pitchFamily="66" charset="0"/>
              </a:rPr>
              <a:t>*Systematic approaches to teaching reading, to ensure all children learn to read.</a:t>
            </a:r>
          </a:p>
          <a:p>
            <a:pPr lvl="0" algn="r"/>
            <a:r>
              <a:rPr lang="en-GB" sz="1800" b="1" dirty="0">
                <a:solidFill>
                  <a:schemeClr val="tx1"/>
                </a:solidFill>
                <a:latin typeface="Dreaming Outloud Pro" panose="03050502040302030504" pitchFamily="66" charset="0"/>
                <a:cs typeface="Dreaming Outloud Pro" panose="03050502040302030504" pitchFamily="66" charset="0"/>
              </a:rPr>
              <a:t>*High-quality phonics teaching starts as soon as children begin reception.</a:t>
            </a:r>
          </a:p>
          <a:p>
            <a:pPr lvl="0" algn="r"/>
            <a:r>
              <a:rPr lang="en-GB" sz="1800" b="1" dirty="0">
                <a:solidFill>
                  <a:schemeClr val="tx1"/>
                </a:solidFill>
                <a:latin typeface="Dreaming Outloud Pro" panose="03050502040302030504" pitchFamily="66" charset="0"/>
                <a:cs typeface="Dreaming Outloud Pro" panose="03050502040302030504" pitchFamily="66" charset="0"/>
              </a:rPr>
              <a:t>*Opportunities for children and families to develop a love of reading.</a:t>
            </a:r>
          </a:p>
          <a:p>
            <a:pPr lvl="0" algn="r"/>
            <a:r>
              <a:rPr lang="en-GB" sz="1800" b="1" dirty="0">
                <a:solidFill>
                  <a:schemeClr val="tx1"/>
                </a:solidFill>
                <a:latin typeface="Dreaming Outloud Pro" panose="03050502040302030504" pitchFamily="66" charset="0"/>
                <a:cs typeface="Dreaming Outloud Pro" panose="03050502040302030504" pitchFamily="66" charset="0"/>
              </a:rPr>
              <a:t>*Planned opportunities for outdoor learning through ‘Forest Fun’ and in the outdoor classroom.</a:t>
            </a:r>
          </a:p>
          <a:p>
            <a:pPr lvl="0" algn="r"/>
            <a:r>
              <a:rPr lang="en-GB" sz="1800" b="1" dirty="0">
                <a:solidFill>
                  <a:schemeClr val="tx1"/>
                </a:solidFill>
                <a:latin typeface="Dreaming Outloud Pro" panose="03050502040302030504" pitchFamily="66" charset="0"/>
                <a:cs typeface="Dreaming Outloud Pro" panose="03050502040302030504" pitchFamily="66" charset="0"/>
              </a:rPr>
              <a:t>*We promote a love of learning through real-life experiences and opportunities to build on prior learning</a:t>
            </a:r>
            <a:r>
              <a:rPr lang="en-GB" sz="1800" b="1" dirty="0">
                <a:solidFill>
                  <a:srgbClr val="FFFF00"/>
                </a:solidFill>
                <a:latin typeface="Dreaming Outloud Pro" panose="03050502040302030504" pitchFamily="66" charset="0"/>
                <a:cs typeface="Dreaming Outloud Pro" panose="03050502040302030504" pitchFamily="66" charset="0"/>
              </a:rPr>
              <a:t>.</a:t>
            </a:r>
          </a:p>
          <a:p>
            <a:pPr algn="r">
              <a:lnSpc>
                <a:spcPct val="100000"/>
              </a:lnSpc>
            </a:pPr>
            <a:endParaRPr lang="en-GB" sz="1800" b="1" i="1" dirty="0">
              <a:solidFill>
                <a:schemeClr val="tx1"/>
              </a:solidFill>
              <a:latin typeface="Dreaming Outloud Pro" panose="03050502040302030504" pitchFamily="66" charset="0"/>
              <a:cs typeface="Dreaming Outloud Pro" panose="03050502040302030504" pitchFamily="66" charset="0"/>
            </a:endParaRPr>
          </a:p>
        </p:txBody>
      </p:sp>
      <p:pic>
        <p:nvPicPr>
          <p:cNvPr id="6" name="Picture 5">
            <a:extLst>
              <a:ext uri="{FF2B5EF4-FFF2-40B4-BE49-F238E27FC236}">
                <a16:creationId xmlns:a16="http://schemas.microsoft.com/office/drawing/2014/main" id="{06D41A0B-D91F-13EC-8B55-971ECE301D0B}"/>
              </a:ext>
            </a:extLst>
          </p:cNvPr>
          <p:cNvPicPr>
            <a:picLocks noChangeAspect="1"/>
          </p:cNvPicPr>
          <p:nvPr/>
        </p:nvPicPr>
        <p:blipFill>
          <a:blip r:embed="rId3"/>
          <a:stretch>
            <a:fillRect/>
          </a:stretch>
        </p:blipFill>
        <p:spPr>
          <a:xfrm>
            <a:off x="295802" y="274842"/>
            <a:ext cx="3177815" cy="2514818"/>
          </a:xfrm>
          <a:prstGeom prst="rect">
            <a:avLst/>
          </a:prstGeom>
        </p:spPr>
      </p:pic>
      <p:sp>
        <p:nvSpPr>
          <p:cNvPr id="7" name="TextBox 6">
            <a:extLst>
              <a:ext uri="{FF2B5EF4-FFF2-40B4-BE49-F238E27FC236}">
                <a16:creationId xmlns:a16="http://schemas.microsoft.com/office/drawing/2014/main" id="{7BD1E768-9D5A-1A83-BD41-CB51F318D061}"/>
              </a:ext>
            </a:extLst>
          </p:cNvPr>
          <p:cNvSpPr txBox="1"/>
          <p:nvPr/>
        </p:nvSpPr>
        <p:spPr>
          <a:xfrm>
            <a:off x="219578" y="2879959"/>
            <a:ext cx="4847303" cy="369332"/>
          </a:xfrm>
          <a:prstGeom prst="rect">
            <a:avLst/>
          </a:prstGeom>
          <a:noFill/>
        </p:spPr>
        <p:txBody>
          <a:bodyPr wrap="square" rtlCol="0">
            <a:spAutoFit/>
          </a:bodyPr>
          <a:lstStyle/>
          <a:p>
            <a:r>
              <a:rPr lang="en-GB" b="1" dirty="0">
                <a:latin typeface="Dreaming Outloud Pro" panose="03050502040302030504" pitchFamily="66" charset="0"/>
                <a:cs typeface="Dreaming Outloud Pro" panose="03050502040302030504" pitchFamily="66" charset="0"/>
              </a:rPr>
              <a:t>HESED, HAMDAH, HONESTY, HORIZONS</a:t>
            </a:r>
          </a:p>
        </p:txBody>
      </p:sp>
      <p:pic>
        <p:nvPicPr>
          <p:cNvPr id="12" name="Picture 11" descr="A group of kids playing in a park&#10;&#10;AI-generated content may be incorrect.">
            <a:extLst>
              <a:ext uri="{FF2B5EF4-FFF2-40B4-BE49-F238E27FC236}">
                <a16:creationId xmlns:a16="http://schemas.microsoft.com/office/drawing/2014/main" id="{22C0D9BD-DEC0-1F6D-6031-F5ADF20CA9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4154" y="3535404"/>
            <a:ext cx="3678388" cy="2758791"/>
          </a:xfrm>
          <a:prstGeom prst="rect">
            <a:avLst/>
          </a:prstGeom>
        </p:spPr>
      </p:pic>
    </p:spTree>
    <p:extLst>
      <p:ext uri="{BB962C8B-B14F-4D97-AF65-F5344CB8AC3E}">
        <p14:creationId xmlns:p14="http://schemas.microsoft.com/office/powerpoint/2010/main" val="7738919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260B45-DF6F-BCED-82F4-79B32D9BA0E7}"/>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89F5EFC2-2ADF-6969-F2F8-3FF75329AED9}"/>
              </a:ext>
            </a:extLst>
          </p:cNvPr>
          <p:cNvPicPr>
            <a:picLocks noChangeAspect="1"/>
          </p:cNvPicPr>
          <p:nvPr/>
        </p:nvPicPr>
        <p:blipFill>
          <a:blip r:embed="rId2">
            <a:alphaModFix amt="20000"/>
          </a:blip>
          <a:srcRect t="1742" r="-1" b="-1"/>
          <a:stretch>
            <a:fillRect/>
          </a:stretch>
        </p:blipFill>
        <p:spPr>
          <a:xfrm>
            <a:off x="20" y="10"/>
            <a:ext cx="12188932" cy="6856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6B008971-CFD8-EB96-53AD-1025F4982E94}"/>
              </a:ext>
            </a:extLst>
          </p:cNvPr>
          <p:cNvSpPr>
            <a:spLocks noGrp="1"/>
          </p:cNvSpPr>
          <p:nvPr>
            <p:ph type="ctrTitle"/>
          </p:nvPr>
        </p:nvSpPr>
        <p:spPr>
          <a:xfrm>
            <a:off x="5802050" y="627398"/>
            <a:ext cx="5998193" cy="743449"/>
          </a:xfrm>
        </p:spPr>
        <p:txBody>
          <a:bodyPr>
            <a:normAutofit fontScale="90000"/>
          </a:bodyPr>
          <a:lstStyle/>
          <a:p>
            <a:pPr algn="r">
              <a:lnSpc>
                <a:spcPct val="90000"/>
              </a:lnSpc>
            </a:pPr>
            <a:r>
              <a:rPr lang="en-GB" sz="5400" dirty="0">
                <a:solidFill>
                  <a:srgbClr val="FF0000"/>
                </a:solidFill>
                <a:latin typeface="Dreaming Outloud Pro" panose="03050502040302030504" pitchFamily="66" charset="0"/>
                <a:cs typeface="Dreaming Outloud Pro" panose="03050502040302030504" pitchFamily="66" charset="0"/>
              </a:rPr>
              <a:t>EYFS Curriculum</a:t>
            </a:r>
            <a:br>
              <a:rPr lang="en-GB" sz="5400" dirty="0">
                <a:solidFill>
                  <a:srgbClr val="FF0000"/>
                </a:solidFill>
                <a:latin typeface="Dreaming Outloud Pro" panose="03050502040302030504" pitchFamily="66" charset="0"/>
                <a:cs typeface="Dreaming Outloud Pro" panose="03050502040302030504" pitchFamily="66" charset="0"/>
              </a:rPr>
            </a:br>
            <a:r>
              <a:rPr lang="en-GB" sz="5400" dirty="0">
                <a:solidFill>
                  <a:srgbClr val="FF0000"/>
                </a:solidFill>
                <a:latin typeface="Dreaming Outloud Pro" panose="03050502040302030504" pitchFamily="66" charset="0"/>
                <a:cs typeface="Dreaming Outloud Pro" panose="03050502040302030504" pitchFamily="66" charset="0"/>
              </a:rPr>
              <a:t>IMPACT</a:t>
            </a:r>
          </a:p>
        </p:txBody>
      </p:sp>
      <p:sp>
        <p:nvSpPr>
          <p:cNvPr id="3" name="Subtitle 2">
            <a:extLst>
              <a:ext uri="{FF2B5EF4-FFF2-40B4-BE49-F238E27FC236}">
                <a16:creationId xmlns:a16="http://schemas.microsoft.com/office/drawing/2014/main" id="{40492B3C-2C08-28D7-50C1-65AF66D277B5}"/>
              </a:ext>
            </a:extLst>
          </p:cNvPr>
          <p:cNvSpPr>
            <a:spLocks noGrp="1"/>
          </p:cNvSpPr>
          <p:nvPr>
            <p:ph type="subTitle" idx="1"/>
          </p:nvPr>
        </p:nvSpPr>
        <p:spPr>
          <a:xfrm>
            <a:off x="4681174" y="1362026"/>
            <a:ext cx="7172638" cy="5039529"/>
          </a:xfrm>
        </p:spPr>
        <p:txBody>
          <a:bodyPr>
            <a:normAutofit/>
          </a:bodyPr>
          <a:lstStyle/>
          <a:p>
            <a:pPr algn="r"/>
            <a:r>
              <a:rPr lang="en-GB" sz="1800" b="1" dirty="0">
                <a:solidFill>
                  <a:schemeClr val="tx1"/>
                </a:solidFill>
                <a:latin typeface="Dreaming Outloud Pro" panose="03050502040302030504" pitchFamily="66" charset="0"/>
                <a:cs typeface="Dreaming Outloud Pro" panose="03050502040302030504" pitchFamily="66" charset="0"/>
              </a:rPr>
              <a:t>At </a:t>
            </a:r>
            <a:r>
              <a:rPr lang="en-GB" sz="1800" b="1" dirty="0" err="1">
                <a:solidFill>
                  <a:schemeClr val="tx1"/>
                </a:solidFill>
                <a:latin typeface="Dreaming Outloud Pro" panose="03050502040302030504" pitchFamily="66" charset="0"/>
                <a:cs typeface="Dreaming Outloud Pro" panose="03050502040302030504" pitchFamily="66" charset="0"/>
              </a:rPr>
              <a:t>Lindridge</a:t>
            </a:r>
            <a:r>
              <a:rPr lang="en-GB" sz="1800" b="1" dirty="0">
                <a:solidFill>
                  <a:schemeClr val="tx1"/>
                </a:solidFill>
                <a:latin typeface="Dreaming Outloud Pro" panose="03050502040302030504" pitchFamily="66" charset="0"/>
                <a:cs typeface="Dreaming Outloud Pro" panose="03050502040302030504" pitchFamily="66" charset="0"/>
              </a:rPr>
              <a:t> St Lawrence CE Primary School, the impact of our EYFS curriculum, practices and pedagogy is beginning to be reflected by:</a:t>
            </a:r>
          </a:p>
          <a:p>
            <a:pPr algn="r"/>
            <a:r>
              <a:rPr lang="en-GB" sz="1800" b="1" dirty="0">
                <a:solidFill>
                  <a:schemeClr val="tx1"/>
                </a:solidFill>
                <a:latin typeface="Dreaming Outloud Pro" panose="03050502040302030504" pitchFamily="66" charset="0"/>
                <a:cs typeface="Dreaming Outloud Pro" panose="03050502040302030504" pitchFamily="66" charset="0"/>
              </a:rPr>
              <a:t> *High levels of engagement and motivation demonstrated from children which supports them to become lifelong learners.</a:t>
            </a:r>
          </a:p>
          <a:p>
            <a:pPr lvl="0" algn="r"/>
            <a:r>
              <a:rPr lang="en-GB" sz="1800" b="1" dirty="0">
                <a:solidFill>
                  <a:schemeClr val="tx1"/>
                </a:solidFill>
                <a:latin typeface="Dreaming Outloud Pro" panose="03050502040302030504" pitchFamily="66" charset="0"/>
                <a:cs typeface="Dreaming Outloud Pro" panose="03050502040302030504" pitchFamily="66" charset="0"/>
              </a:rPr>
              <a:t>*Confident and capable readers who demonstrate a love of reading.</a:t>
            </a:r>
          </a:p>
          <a:p>
            <a:pPr lvl="0" algn="r"/>
            <a:r>
              <a:rPr lang="en-GB" sz="1800" b="1" dirty="0">
                <a:solidFill>
                  <a:schemeClr val="tx1"/>
                </a:solidFill>
                <a:latin typeface="Dreaming Outloud Pro" panose="03050502040302030504" pitchFamily="66" charset="0"/>
                <a:cs typeface="Dreaming Outloud Pro" panose="03050502040302030504" pitchFamily="66" charset="0"/>
              </a:rPr>
              <a:t>*Evidence of strong links with parents.</a:t>
            </a:r>
          </a:p>
          <a:p>
            <a:pPr lvl="0" algn="r"/>
            <a:r>
              <a:rPr lang="en-GB" sz="1800" b="1" dirty="0">
                <a:solidFill>
                  <a:schemeClr val="tx1"/>
                </a:solidFill>
                <a:latin typeface="Dreaming Outloud Pro" panose="03050502040302030504" pitchFamily="66" charset="0"/>
                <a:cs typeface="Dreaming Outloud Pro" panose="03050502040302030504" pitchFamily="66" charset="0"/>
              </a:rPr>
              <a:t>*Children who demonstrate the characteristics of effective learning and are well prepared for the next stage in their learning.</a:t>
            </a:r>
          </a:p>
          <a:p>
            <a:pPr lvl="0" algn="r"/>
            <a:r>
              <a:rPr lang="en-GB" sz="1800" b="1" dirty="0">
                <a:solidFill>
                  <a:schemeClr val="tx1"/>
                </a:solidFill>
                <a:latin typeface="Dreaming Outloud Pro" panose="03050502040302030504" pitchFamily="66" charset="0"/>
                <a:cs typeface="Dreaming Outloud Pro" panose="03050502040302030504" pitchFamily="66" charset="0"/>
              </a:rPr>
              <a:t>*Children who feel happy and safe and enjoy coming to school.</a:t>
            </a:r>
          </a:p>
          <a:p>
            <a:pPr lvl="0" algn="r"/>
            <a:r>
              <a:rPr lang="en-GB" sz="1800" b="1" dirty="0">
                <a:solidFill>
                  <a:schemeClr val="tx1"/>
                </a:solidFill>
                <a:latin typeface="Dreaming Outloud Pro" panose="03050502040302030504" pitchFamily="66" charset="0"/>
                <a:cs typeface="Dreaming Outloud Pro" panose="03050502040302030504" pitchFamily="66" charset="0"/>
              </a:rPr>
              <a:t>*All children accessing a balanced and challenging curriculum regardless of their background, needs or abilities.</a:t>
            </a:r>
          </a:p>
          <a:p>
            <a:pPr lvl="0" algn="r"/>
            <a:r>
              <a:rPr lang="en-GB" sz="1800" b="1" dirty="0">
                <a:solidFill>
                  <a:schemeClr val="tx1"/>
                </a:solidFill>
                <a:latin typeface="Dreaming Outloud Pro" panose="03050502040302030504" pitchFamily="66" charset="0"/>
                <a:cs typeface="Dreaming Outloud Pro" panose="03050502040302030504" pitchFamily="66" charset="0"/>
              </a:rPr>
              <a:t>*Children who make strong progress from their starting points and are offered a broad curriculum which meets each child’s unique needs. </a:t>
            </a:r>
          </a:p>
          <a:p>
            <a:pPr lvl="0" algn="r"/>
            <a:r>
              <a:rPr lang="en-GB" sz="1800" b="1" dirty="0">
                <a:solidFill>
                  <a:schemeClr val="tx1"/>
                </a:solidFill>
                <a:latin typeface="Dreaming Outloud Pro" panose="03050502040302030504" pitchFamily="66" charset="0"/>
                <a:cs typeface="Dreaming Outloud Pro" panose="03050502040302030504" pitchFamily="66" charset="0"/>
              </a:rPr>
              <a:t>*Adults who support children and who are well-trained and passionate about providing the best education for every child.</a:t>
            </a:r>
          </a:p>
          <a:p>
            <a:pPr algn="r"/>
            <a:endParaRPr lang="en-GB" sz="1800" b="1" dirty="0">
              <a:solidFill>
                <a:schemeClr val="tx1"/>
              </a:solidFill>
              <a:latin typeface="Dreaming Outloud Pro" panose="03050502040302030504" pitchFamily="66" charset="0"/>
              <a:cs typeface="Dreaming Outloud Pro" panose="03050502040302030504" pitchFamily="66" charset="0"/>
            </a:endParaRPr>
          </a:p>
        </p:txBody>
      </p:sp>
      <p:pic>
        <p:nvPicPr>
          <p:cNvPr id="6" name="Picture 5">
            <a:extLst>
              <a:ext uri="{FF2B5EF4-FFF2-40B4-BE49-F238E27FC236}">
                <a16:creationId xmlns:a16="http://schemas.microsoft.com/office/drawing/2014/main" id="{C0B29DD9-91C2-BFA7-745F-E4139819637E}"/>
              </a:ext>
            </a:extLst>
          </p:cNvPr>
          <p:cNvPicPr>
            <a:picLocks noChangeAspect="1"/>
          </p:cNvPicPr>
          <p:nvPr/>
        </p:nvPicPr>
        <p:blipFill>
          <a:blip r:embed="rId3"/>
          <a:stretch>
            <a:fillRect/>
          </a:stretch>
        </p:blipFill>
        <p:spPr>
          <a:xfrm>
            <a:off x="295802" y="274842"/>
            <a:ext cx="3177815" cy="2514818"/>
          </a:xfrm>
          <a:prstGeom prst="rect">
            <a:avLst/>
          </a:prstGeom>
        </p:spPr>
      </p:pic>
      <p:sp>
        <p:nvSpPr>
          <p:cNvPr id="7" name="TextBox 6">
            <a:extLst>
              <a:ext uri="{FF2B5EF4-FFF2-40B4-BE49-F238E27FC236}">
                <a16:creationId xmlns:a16="http://schemas.microsoft.com/office/drawing/2014/main" id="{75E6BB80-8F1D-B43D-F753-6CD7FF0E9073}"/>
              </a:ext>
            </a:extLst>
          </p:cNvPr>
          <p:cNvSpPr txBox="1"/>
          <p:nvPr/>
        </p:nvSpPr>
        <p:spPr>
          <a:xfrm>
            <a:off x="219578" y="2879959"/>
            <a:ext cx="4847303" cy="369332"/>
          </a:xfrm>
          <a:prstGeom prst="rect">
            <a:avLst/>
          </a:prstGeom>
          <a:noFill/>
        </p:spPr>
        <p:txBody>
          <a:bodyPr wrap="square" rtlCol="0">
            <a:spAutoFit/>
          </a:bodyPr>
          <a:lstStyle/>
          <a:p>
            <a:r>
              <a:rPr lang="en-GB" b="1" dirty="0">
                <a:latin typeface="Dreaming Outloud Pro" panose="03050502040302030504" pitchFamily="66" charset="0"/>
                <a:cs typeface="Dreaming Outloud Pro" panose="03050502040302030504" pitchFamily="66" charset="0"/>
              </a:rPr>
              <a:t>HESED, HAMDAH, HONESTY, HORIZONS</a:t>
            </a:r>
          </a:p>
        </p:txBody>
      </p:sp>
      <p:pic>
        <p:nvPicPr>
          <p:cNvPr id="8" name="Picture 7" descr="A group of children in a classroom&#10;&#10;AI-generated content may be incorrect.">
            <a:extLst>
              <a:ext uri="{FF2B5EF4-FFF2-40B4-BE49-F238E27FC236}">
                <a16:creationId xmlns:a16="http://schemas.microsoft.com/office/drawing/2014/main" id="{C42A56EB-669B-E44F-5C23-1C5470A7D8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608516" y="3651654"/>
            <a:ext cx="3310128" cy="2482596"/>
          </a:xfrm>
          <a:prstGeom prst="rect">
            <a:avLst/>
          </a:prstGeom>
        </p:spPr>
      </p:pic>
    </p:spTree>
    <p:extLst>
      <p:ext uri="{BB962C8B-B14F-4D97-AF65-F5344CB8AC3E}">
        <p14:creationId xmlns:p14="http://schemas.microsoft.com/office/powerpoint/2010/main" val="32259481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0E9EFC-B298-4D3C-89B8-04F04C89D07A}"/>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DD6324E-3108-6264-8F70-D95E8C9314FC}"/>
              </a:ext>
            </a:extLst>
          </p:cNvPr>
          <p:cNvPicPr>
            <a:picLocks noChangeAspect="1"/>
          </p:cNvPicPr>
          <p:nvPr/>
        </p:nvPicPr>
        <p:blipFill>
          <a:blip r:embed="rId2">
            <a:alphaModFix amt="20000"/>
          </a:blip>
          <a:srcRect t="1742" r="-1" b="-1"/>
          <a:stretch>
            <a:fillRect/>
          </a:stretch>
        </p:blipFill>
        <p:spPr>
          <a:xfrm>
            <a:off x="20" y="10"/>
            <a:ext cx="12188932" cy="6856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41BD0E8E-932D-5B80-E741-0365084829D2}"/>
              </a:ext>
            </a:extLst>
          </p:cNvPr>
          <p:cNvSpPr>
            <a:spLocks noGrp="1"/>
          </p:cNvSpPr>
          <p:nvPr>
            <p:ph type="ctrTitle"/>
          </p:nvPr>
        </p:nvSpPr>
        <p:spPr>
          <a:xfrm>
            <a:off x="3194832" y="627398"/>
            <a:ext cx="8605411" cy="1548179"/>
          </a:xfrm>
        </p:spPr>
        <p:txBody>
          <a:bodyPr>
            <a:normAutofit fontScale="90000"/>
          </a:bodyPr>
          <a:lstStyle/>
          <a:p>
            <a:pPr algn="r">
              <a:lnSpc>
                <a:spcPct val="90000"/>
              </a:lnSpc>
            </a:pPr>
            <a:r>
              <a:rPr lang="en-GB" sz="5400" b="1" dirty="0">
                <a:solidFill>
                  <a:srgbClr val="FF0000"/>
                </a:solidFill>
                <a:latin typeface="Dreaming Outloud Pro" panose="03050502040302030504" pitchFamily="66" charset="0"/>
                <a:cs typeface="Dreaming Outloud Pro" panose="03050502040302030504" pitchFamily="66" charset="0"/>
              </a:rPr>
              <a:t>Our Curriculum in the EYFS is built around seven features of effective practice</a:t>
            </a:r>
          </a:p>
        </p:txBody>
      </p:sp>
      <p:sp>
        <p:nvSpPr>
          <p:cNvPr id="3" name="Subtitle 2">
            <a:extLst>
              <a:ext uri="{FF2B5EF4-FFF2-40B4-BE49-F238E27FC236}">
                <a16:creationId xmlns:a16="http://schemas.microsoft.com/office/drawing/2014/main" id="{DAF07287-4B5E-5337-7E41-A5BBDDEEDFDD}"/>
              </a:ext>
            </a:extLst>
          </p:cNvPr>
          <p:cNvSpPr>
            <a:spLocks noGrp="1"/>
          </p:cNvSpPr>
          <p:nvPr>
            <p:ph type="subTitle" idx="1"/>
          </p:nvPr>
        </p:nvSpPr>
        <p:spPr>
          <a:xfrm>
            <a:off x="3961381" y="2259575"/>
            <a:ext cx="8126073" cy="4141980"/>
          </a:xfrm>
        </p:spPr>
        <p:txBody>
          <a:bodyPr>
            <a:normAutofit/>
          </a:bodyPr>
          <a:lstStyle/>
          <a:p>
            <a:pPr algn="r"/>
            <a:r>
              <a:rPr lang="en-GB" sz="1800" b="1" dirty="0">
                <a:solidFill>
                  <a:schemeClr val="tx1"/>
                </a:solidFill>
                <a:latin typeface="Dreaming Outloud Pro" panose="03050502040302030504" pitchFamily="66" charset="0"/>
                <a:cs typeface="Dreaming Outloud Pro" panose="03050502040302030504" pitchFamily="66" charset="0"/>
              </a:rPr>
              <a:t>1. As part of our EYFS curriculum, we ensure the best for every child.</a:t>
            </a:r>
          </a:p>
          <a:p>
            <a:pPr algn="r"/>
            <a:r>
              <a:rPr lang="en-GB" sz="1800" b="1" dirty="0">
                <a:solidFill>
                  <a:schemeClr val="tx1"/>
                </a:solidFill>
                <a:latin typeface="Dreaming Outloud Pro" panose="03050502040302030504" pitchFamily="66" charset="0"/>
                <a:cs typeface="Dreaming Outloud Pro" panose="03050502040302030504" pitchFamily="66" charset="0"/>
              </a:rPr>
              <a:t>2. We provide high quality care for all children across all areas of the curriculum.</a:t>
            </a:r>
          </a:p>
          <a:p>
            <a:pPr algn="r"/>
            <a:r>
              <a:rPr lang="en-GB" sz="1800" b="1" dirty="0">
                <a:solidFill>
                  <a:schemeClr val="tx1"/>
                </a:solidFill>
                <a:latin typeface="Dreaming Outloud Pro" panose="03050502040302030504" pitchFamily="66" charset="0"/>
                <a:cs typeface="Dreaming Outloud Pro" panose="03050502040302030504" pitchFamily="66" charset="0"/>
              </a:rPr>
              <a:t>3. We ensure that the curriculum offer is suitably matched to each unique child.</a:t>
            </a:r>
          </a:p>
          <a:p>
            <a:pPr algn="r"/>
            <a:r>
              <a:rPr lang="en-GB" sz="1800" b="1" dirty="0">
                <a:solidFill>
                  <a:schemeClr val="tx1"/>
                </a:solidFill>
                <a:latin typeface="Dreaming Outloud Pro" panose="03050502040302030504" pitchFamily="66" charset="0"/>
                <a:cs typeface="Dreaming Outloud Pro" panose="03050502040302030504" pitchFamily="66" charset="0"/>
              </a:rPr>
              <a:t>4. We implement effective pedagogy and practises, which is driven by outcomes of current EYFS research models.</a:t>
            </a:r>
          </a:p>
          <a:p>
            <a:pPr algn="r"/>
            <a:r>
              <a:rPr lang="en-GB" sz="1800" b="1" dirty="0">
                <a:solidFill>
                  <a:schemeClr val="tx1"/>
                </a:solidFill>
                <a:latin typeface="Dreaming Outloud Pro" panose="03050502040302030504" pitchFamily="66" charset="0"/>
                <a:cs typeface="Dreaming Outloud Pro" panose="03050502040302030504" pitchFamily="66" charset="0"/>
              </a:rPr>
              <a:t>5. We implement effective assessment systems to ensure that we know each child’s next steps in learning.</a:t>
            </a:r>
          </a:p>
          <a:p>
            <a:pPr algn="r"/>
            <a:r>
              <a:rPr lang="en-GB" sz="1800" b="1" dirty="0">
                <a:solidFill>
                  <a:schemeClr val="tx1"/>
                </a:solidFill>
                <a:latin typeface="Dreaming Outloud Pro" panose="03050502040302030504" pitchFamily="66" charset="0"/>
                <a:cs typeface="Dreaming Outloud Pro" panose="03050502040302030504" pitchFamily="66" charset="0"/>
              </a:rPr>
              <a:t>6. As part of our Personal, Social and Emotional Development offer, we ensure that the teaching provision supports each child’s ability to self-regulate.</a:t>
            </a:r>
          </a:p>
          <a:p>
            <a:pPr algn="r"/>
            <a:r>
              <a:rPr lang="en-GB" sz="1800" b="1" dirty="0">
                <a:solidFill>
                  <a:schemeClr val="tx1"/>
                </a:solidFill>
                <a:latin typeface="Dreaming Outloud Pro" panose="03050502040302030504" pitchFamily="66" charset="0"/>
                <a:cs typeface="Dreaming Outloud Pro" panose="03050502040302030504" pitchFamily="66" charset="0"/>
              </a:rPr>
              <a:t>7. We offer numerous opportunities for parents to engage in their child’s learning. </a:t>
            </a:r>
          </a:p>
          <a:p>
            <a:pPr algn="r"/>
            <a:endParaRPr lang="en-GB" sz="1800" b="1" dirty="0">
              <a:solidFill>
                <a:schemeClr val="tx1"/>
              </a:solidFill>
              <a:latin typeface="Dreaming Outloud Pro" panose="03050502040302030504" pitchFamily="66" charset="0"/>
              <a:cs typeface="Dreaming Outloud Pro" panose="03050502040302030504" pitchFamily="66" charset="0"/>
            </a:endParaRPr>
          </a:p>
        </p:txBody>
      </p:sp>
      <p:pic>
        <p:nvPicPr>
          <p:cNvPr id="6" name="Picture 5">
            <a:extLst>
              <a:ext uri="{FF2B5EF4-FFF2-40B4-BE49-F238E27FC236}">
                <a16:creationId xmlns:a16="http://schemas.microsoft.com/office/drawing/2014/main" id="{A5507642-FA82-A75F-1E0B-A36A7A08A01A}"/>
              </a:ext>
            </a:extLst>
          </p:cNvPr>
          <p:cNvPicPr>
            <a:picLocks noChangeAspect="1"/>
          </p:cNvPicPr>
          <p:nvPr/>
        </p:nvPicPr>
        <p:blipFill>
          <a:blip r:embed="rId3"/>
          <a:stretch>
            <a:fillRect/>
          </a:stretch>
        </p:blipFill>
        <p:spPr>
          <a:xfrm>
            <a:off x="295802" y="274842"/>
            <a:ext cx="3177815" cy="2514818"/>
          </a:xfrm>
          <a:prstGeom prst="rect">
            <a:avLst/>
          </a:prstGeom>
        </p:spPr>
      </p:pic>
      <p:sp>
        <p:nvSpPr>
          <p:cNvPr id="7" name="TextBox 6">
            <a:extLst>
              <a:ext uri="{FF2B5EF4-FFF2-40B4-BE49-F238E27FC236}">
                <a16:creationId xmlns:a16="http://schemas.microsoft.com/office/drawing/2014/main" id="{0BC68E41-3D7E-6990-1BAE-885959E5F29D}"/>
              </a:ext>
            </a:extLst>
          </p:cNvPr>
          <p:cNvSpPr txBox="1"/>
          <p:nvPr/>
        </p:nvSpPr>
        <p:spPr>
          <a:xfrm>
            <a:off x="219578" y="2879959"/>
            <a:ext cx="4847303" cy="369332"/>
          </a:xfrm>
          <a:prstGeom prst="rect">
            <a:avLst/>
          </a:prstGeom>
          <a:noFill/>
        </p:spPr>
        <p:txBody>
          <a:bodyPr wrap="square" rtlCol="0">
            <a:spAutoFit/>
          </a:bodyPr>
          <a:lstStyle/>
          <a:p>
            <a:r>
              <a:rPr lang="en-GB" b="1" dirty="0">
                <a:latin typeface="Dreaming Outloud Pro" panose="03050502040302030504" pitchFamily="66" charset="0"/>
                <a:cs typeface="Dreaming Outloud Pro" panose="03050502040302030504" pitchFamily="66" charset="0"/>
              </a:rPr>
              <a:t>HESED, HAMDAH, HONESTY, HORIZONS</a:t>
            </a:r>
          </a:p>
        </p:txBody>
      </p:sp>
      <p:pic>
        <p:nvPicPr>
          <p:cNvPr id="12292" name="Picture 4">
            <a:extLst>
              <a:ext uri="{FF2B5EF4-FFF2-40B4-BE49-F238E27FC236}">
                <a16:creationId xmlns:a16="http://schemas.microsoft.com/office/drawing/2014/main" id="{CEBFD797-C439-B895-187D-F049416E691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0258" y="3233261"/>
            <a:ext cx="2420021" cy="3226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17317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9B682-9A32-794B-9DBD-C82B521656C5}"/>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F20B79B9-2B2B-2199-48AC-9ADF350DD8D2}"/>
              </a:ext>
            </a:extLst>
          </p:cNvPr>
          <p:cNvPicPr>
            <a:picLocks noChangeAspect="1"/>
          </p:cNvPicPr>
          <p:nvPr/>
        </p:nvPicPr>
        <p:blipFill>
          <a:blip r:embed="rId2">
            <a:alphaModFix amt="20000"/>
          </a:blip>
          <a:srcRect t="1742" r="-1" b="-1"/>
          <a:stretch>
            <a:fillRect/>
          </a:stretch>
        </p:blipFill>
        <p:spPr>
          <a:xfrm>
            <a:off x="20" y="10"/>
            <a:ext cx="12188932" cy="6856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7ADE1EB9-1ACD-BB76-D009-65958161A252}"/>
              </a:ext>
            </a:extLst>
          </p:cNvPr>
          <p:cNvSpPr>
            <a:spLocks noGrp="1"/>
          </p:cNvSpPr>
          <p:nvPr>
            <p:ph type="ctrTitle"/>
          </p:nvPr>
        </p:nvSpPr>
        <p:spPr>
          <a:xfrm>
            <a:off x="3194832" y="289803"/>
            <a:ext cx="8605411" cy="839684"/>
          </a:xfrm>
        </p:spPr>
        <p:txBody>
          <a:bodyPr>
            <a:normAutofit fontScale="90000"/>
          </a:bodyPr>
          <a:lstStyle/>
          <a:p>
            <a:pPr algn="r">
              <a:lnSpc>
                <a:spcPct val="90000"/>
              </a:lnSpc>
            </a:pPr>
            <a:r>
              <a:rPr lang="en-GB" sz="5400" b="1" dirty="0">
                <a:solidFill>
                  <a:srgbClr val="FF0000"/>
                </a:solidFill>
                <a:latin typeface="Dreaming Outloud Pro" panose="03050502040302030504" pitchFamily="66" charset="0"/>
                <a:cs typeface="Dreaming Outloud Pro" panose="03050502040302030504" pitchFamily="66" charset="0"/>
              </a:rPr>
              <a:t>Enabling Environments</a:t>
            </a:r>
          </a:p>
        </p:txBody>
      </p:sp>
      <p:sp>
        <p:nvSpPr>
          <p:cNvPr id="3" name="Subtitle 2">
            <a:extLst>
              <a:ext uri="{FF2B5EF4-FFF2-40B4-BE49-F238E27FC236}">
                <a16:creationId xmlns:a16="http://schemas.microsoft.com/office/drawing/2014/main" id="{4B29E3B6-E3E1-7D9C-B9A7-7C77A467278A}"/>
              </a:ext>
            </a:extLst>
          </p:cNvPr>
          <p:cNvSpPr>
            <a:spLocks noGrp="1"/>
          </p:cNvSpPr>
          <p:nvPr>
            <p:ph type="subTitle" idx="1"/>
          </p:nvPr>
        </p:nvSpPr>
        <p:spPr>
          <a:xfrm>
            <a:off x="3870997" y="1364876"/>
            <a:ext cx="8126073" cy="4141980"/>
          </a:xfrm>
        </p:spPr>
        <p:txBody>
          <a:bodyPr>
            <a:normAutofit/>
          </a:bodyPr>
          <a:lstStyle/>
          <a:p>
            <a:pPr algn="r"/>
            <a:r>
              <a:rPr lang="en-GB" sz="1800" b="1" dirty="0">
                <a:solidFill>
                  <a:schemeClr val="tx1"/>
                </a:solidFill>
                <a:latin typeface="Dreaming Outloud Pro" panose="03050502040302030504" pitchFamily="66" charset="0"/>
                <a:cs typeface="Dreaming Outloud Pro" panose="03050502040302030504" pitchFamily="66" charset="0"/>
              </a:rPr>
              <a:t>Children thrive within environments that support their individual and diverse development needs. Enabling Environments offer children security, comfort, choice, engagement and opportunity. Children’s learning is best supported when they have opportunities which allow for movement and action; creativity and imagination; independence and collaboration. Time outdoors benefits children by offering unique opportunities. Open-ended resources enable children to access and combine processes of development and learning. Inclusive spaces are nurturing and supportive of all children. Within an enabling environment, knowledgeable </a:t>
            </a:r>
            <a:r>
              <a:rPr lang="en-GB" sz="1800" b="1" dirty="0" err="1">
                <a:solidFill>
                  <a:schemeClr val="tx1"/>
                </a:solidFill>
                <a:latin typeface="Dreaming Outloud Pro" panose="03050502040302030504" pitchFamily="66" charset="0"/>
                <a:cs typeface="Dreaming Outloud Pro" panose="03050502040302030504" pitchFamily="66" charset="0"/>
              </a:rPr>
              <a:t>practioners</a:t>
            </a:r>
            <a:r>
              <a:rPr lang="en-GB" sz="1800" b="1" dirty="0">
                <a:solidFill>
                  <a:schemeClr val="tx1"/>
                </a:solidFill>
                <a:latin typeface="Dreaming Outloud Pro" panose="03050502040302030504" pitchFamily="66" charset="0"/>
                <a:cs typeface="Dreaming Outloud Pro" panose="03050502040302030504" pitchFamily="66" charset="0"/>
              </a:rPr>
              <a:t> optimise the development potential of every child. </a:t>
            </a:r>
          </a:p>
        </p:txBody>
      </p:sp>
      <p:pic>
        <p:nvPicPr>
          <p:cNvPr id="6" name="Picture 5">
            <a:extLst>
              <a:ext uri="{FF2B5EF4-FFF2-40B4-BE49-F238E27FC236}">
                <a16:creationId xmlns:a16="http://schemas.microsoft.com/office/drawing/2014/main" id="{0DAE56E2-BB06-5DE7-F7BE-273F1B88ABF9}"/>
              </a:ext>
            </a:extLst>
          </p:cNvPr>
          <p:cNvPicPr>
            <a:picLocks noChangeAspect="1"/>
          </p:cNvPicPr>
          <p:nvPr/>
        </p:nvPicPr>
        <p:blipFill>
          <a:blip r:embed="rId3"/>
          <a:stretch>
            <a:fillRect/>
          </a:stretch>
        </p:blipFill>
        <p:spPr>
          <a:xfrm>
            <a:off x="295802" y="274842"/>
            <a:ext cx="3177815" cy="2514818"/>
          </a:xfrm>
          <a:prstGeom prst="rect">
            <a:avLst/>
          </a:prstGeom>
        </p:spPr>
      </p:pic>
      <p:sp>
        <p:nvSpPr>
          <p:cNvPr id="7" name="TextBox 6">
            <a:extLst>
              <a:ext uri="{FF2B5EF4-FFF2-40B4-BE49-F238E27FC236}">
                <a16:creationId xmlns:a16="http://schemas.microsoft.com/office/drawing/2014/main" id="{5E445630-DCA6-BB50-B1FC-52764C505E6B}"/>
              </a:ext>
            </a:extLst>
          </p:cNvPr>
          <p:cNvSpPr txBox="1"/>
          <p:nvPr/>
        </p:nvSpPr>
        <p:spPr>
          <a:xfrm>
            <a:off x="151373" y="2867353"/>
            <a:ext cx="4847303" cy="369332"/>
          </a:xfrm>
          <a:prstGeom prst="rect">
            <a:avLst/>
          </a:prstGeom>
          <a:noFill/>
        </p:spPr>
        <p:txBody>
          <a:bodyPr wrap="square" rtlCol="0">
            <a:spAutoFit/>
          </a:bodyPr>
          <a:lstStyle/>
          <a:p>
            <a:r>
              <a:rPr lang="en-GB" b="1" dirty="0">
                <a:latin typeface="Dreaming Outloud Pro" panose="03050502040302030504" pitchFamily="66" charset="0"/>
                <a:cs typeface="Dreaming Outloud Pro" panose="03050502040302030504" pitchFamily="66" charset="0"/>
              </a:rPr>
              <a:t>HESED, HAMDAH, HONESTY, HORIZONS</a:t>
            </a:r>
          </a:p>
        </p:txBody>
      </p:sp>
      <p:pic>
        <p:nvPicPr>
          <p:cNvPr id="5" name="Picture 4">
            <a:extLst>
              <a:ext uri="{FF2B5EF4-FFF2-40B4-BE49-F238E27FC236}">
                <a16:creationId xmlns:a16="http://schemas.microsoft.com/office/drawing/2014/main" id="{B6811087-525F-F916-CE92-D1AE2211FB0F}"/>
              </a:ext>
            </a:extLst>
          </p:cNvPr>
          <p:cNvPicPr>
            <a:picLocks noChangeAspect="1"/>
          </p:cNvPicPr>
          <p:nvPr/>
        </p:nvPicPr>
        <p:blipFill>
          <a:blip r:embed="rId4"/>
          <a:stretch>
            <a:fillRect/>
          </a:stretch>
        </p:blipFill>
        <p:spPr>
          <a:xfrm>
            <a:off x="891841" y="3252917"/>
            <a:ext cx="2493480" cy="3328704"/>
          </a:xfrm>
          <a:prstGeom prst="rect">
            <a:avLst/>
          </a:prstGeom>
        </p:spPr>
      </p:pic>
    </p:spTree>
    <p:extLst>
      <p:ext uri="{BB962C8B-B14F-4D97-AF65-F5344CB8AC3E}">
        <p14:creationId xmlns:p14="http://schemas.microsoft.com/office/powerpoint/2010/main" val="37471859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BA3533-E1BA-1778-655A-BEA3F4518C29}"/>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099B60D-C09D-AC87-7AF3-ACABBCBEE1CD}"/>
              </a:ext>
            </a:extLst>
          </p:cNvPr>
          <p:cNvPicPr>
            <a:picLocks noChangeAspect="1"/>
          </p:cNvPicPr>
          <p:nvPr/>
        </p:nvPicPr>
        <p:blipFill>
          <a:blip r:embed="rId3">
            <a:alphaModFix amt="20000"/>
          </a:blip>
          <a:srcRect t="1742" r="-1" b="-1"/>
          <a:stretch>
            <a:fillRect/>
          </a:stretch>
        </p:blipFill>
        <p:spPr>
          <a:xfrm>
            <a:off x="20" y="10"/>
            <a:ext cx="12188932" cy="6856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4A70E104-037D-87E4-F791-3D49F33F032B}"/>
              </a:ext>
            </a:extLst>
          </p:cNvPr>
          <p:cNvSpPr>
            <a:spLocks noGrp="1"/>
          </p:cNvSpPr>
          <p:nvPr>
            <p:ph type="ctrTitle"/>
          </p:nvPr>
        </p:nvSpPr>
        <p:spPr>
          <a:xfrm>
            <a:off x="3540933" y="52237"/>
            <a:ext cx="8605411" cy="812885"/>
          </a:xfrm>
        </p:spPr>
        <p:txBody>
          <a:bodyPr>
            <a:normAutofit fontScale="90000"/>
          </a:bodyPr>
          <a:lstStyle/>
          <a:p>
            <a:pPr algn="r">
              <a:lnSpc>
                <a:spcPct val="90000"/>
              </a:lnSpc>
            </a:pPr>
            <a:r>
              <a:rPr lang="en-GB" sz="5400" b="1" dirty="0">
                <a:solidFill>
                  <a:srgbClr val="FF0000"/>
                </a:solidFill>
                <a:latin typeface="Dreaming Outloud Pro" panose="03050502040302030504" pitchFamily="66" charset="0"/>
                <a:cs typeface="Dreaming Outloud Pro" panose="03050502040302030504" pitchFamily="66" charset="0"/>
              </a:rPr>
              <a:t>Curiosity in the EYFS</a:t>
            </a:r>
          </a:p>
        </p:txBody>
      </p:sp>
      <p:sp>
        <p:nvSpPr>
          <p:cNvPr id="3" name="Subtitle 2">
            <a:extLst>
              <a:ext uri="{FF2B5EF4-FFF2-40B4-BE49-F238E27FC236}">
                <a16:creationId xmlns:a16="http://schemas.microsoft.com/office/drawing/2014/main" id="{D1B88F3B-B212-20F6-985C-F7BEA4AE1962}"/>
              </a:ext>
            </a:extLst>
          </p:cNvPr>
          <p:cNvSpPr>
            <a:spLocks noGrp="1"/>
          </p:cNvSpPr>
          <p:nvPr>
            <p:ph type="subTitle" idx="1"/>
          </p:nvPr>
        </p:nvSpPr>
        <p:spPr>
          <a:xfrm>
            <a:off x="3418740" y="983054"/>
            <a:ext cx="8748822" cy="5087088"/>
          </a:xfrm>
        </p:spPr>
        <p:txBody>
          <a:bodyPr>
            <a:normAutofit lnSpcReduction="10000"/>
          </a:bodyPr>
          <a:lstStyle/>
          <a:p>
            <a:pPr algn="r"/>
            <a:r>
              <a:rPr lang="en-GB" sz="1800" dirty="0">
                <a:solidFill>
                  <a:schemeClr val="tx1"/>
                </a:solidFill>
                <a:latin typeface="Dreaming Outloud Pro" panose="03050502040302030504" pitchFamily="66" charset="0"/>
                <a:cs typeface="Dreaming Outloud Pro" panose="03050502040302030504" pitchFamily="66" charset="0"/>
              </a:rPr>
              <a:t>At </a:t>
            </a:r>
            <a:r>
              <a:rPr lang="en-GB" sz="1800" dirty="0" err="1">
                <a:solidFill>
                  <a:schemeClr val="tx1"/>
                </a:solidFill>
                <a:latin typeface="Dreaming Outloud Pro" panose="03050502040302030504" pitchFamily="66" charset="0"/>
                <a:cs typeface="Dreaming Outloud Pro" panose="03050502040302030504" pitchFamily="66" charset="0"/>
              </a:rPr>
              <a:t>Lindridge</a:t>
            </a:r>
            <a:r>
              <a:rPr lang="en-GB" sz="1800" dirty="0">
                <a:solidFill>
                  <a:schemeClr val="tx1"/>
                </a:solidFill>
                <a:latin typeface="Dreaming Outloud Pro" panose="03050502040302030504" pitchFamily="66" charset="0"/>
                <a:cs typeface="Dreaming Outloud Pro" panose="03050502040302030504" pitchFamily="66" charset="0"/>
              </a:rPr>
              <a:t>, we are passionate about inspiring our children to be the ‘thinkers and doers’ of the future, focusing on Horizons. We plan our curriculum and enabling environments to ensure that we inspire children to play, think and learn. We provide a wealth of experiences to promote curiosity, awe and wonder. </a:t>
            </a:r>
          </a:p>
          <a:p>
            <a:pPr algn="r"/>
            <a:r>
              <a:rPr lang="en-GB" sz="2000" b="1" dirty="0">
                <a:solidFill>
                  <a:schemeClr val="tx1"/>
                </a:solidFill>
                <a:latin typeface="Dreaming Outloud Pro" panose="03050502040302030504" pitchFamily="66" charset="0"/>
                <a:cs typeface="Dreaming Outloud Pro" panose="03050502040302030504" pitchFamily="66" charset="0"/>
              </a:rPr>
              <a:t>In the EYFS, we:</a:t>
            </a:r>
          </a:p>
          <a:p>
            <a:pPr algn="r">
              <a:spcBef>
                <a:spcPts val="0"/>
              </a:spcBef>
            </a:pPr>
            <a:r>
              <a:rPr lang="en-GB" sz="1800" b="1" dirty="0">
                <a:solidFill>
                  <a:schemeClr val="tx1"/>
                </a:solidFill>
                <a:latin typeface="Dreaming Outloud Pro" panose="03050502040302030504" pitchFamily="66" charset="0"/>
                <a:cs typeface="Dreaming Outloud Pro" panose="03050502040302030504" pitchFamily="66" charset="0"/>
              </a:rPr>
              <a:t>*Provide environments with authentic resources, recycled materials and loose parts that inspire children with open-ended learning opportunities. </a:t>
            </a:r>
          </a:p>
          <a:p>
            <a:pPr algn="r">
              <a:spcBef>
                <a:spcPts val="0"/>
              </a:spcBef>
            </a:pPr>
            <a:r>
              <a:rPr lang="en-GB" sz="1800" b="1" dirty="0">
                <a:solidFill>
                  <a:schemeClr val="tx1"/>
                </a:solidFill>
                <a:latin typeface="Dreaming Outloud Pro" panose="03050502040302030504" pitchFamily="66" charset="0"/>
                <a:cs typeface="Dreaming Outloud Pro" panose="03050502040302030504" pitchFamily="66" charset="0"/>
              </a:rPr>
              <a:t>*We inspire children to play, tinker, linger and explore.</a:t>
            </a:r>
          </a:p>
          <a:p>
            <a:pPr algn="r">
              <a:spcBef>
                <a:spcPts val="0"/>
              </a:spcBef>
            </a:pPr>
            <a:r>
              <a:rPr lang="en-GB" sz="1800" b="1" dirty="0">
                <a:solidFill>
                  <a:schemeClr val="tx1"/>
                </a:solidFill>
                <a:latin typeface="Dreaming Outloud Pro" panose="03050502040302030504" pitchFamily="66" charset="0"/>
                <a:cs typeface="Dreaming Outloud Pro" panose="03050502040302030504" pitchFamily="66" charset="0"/>
              </a:rPr>
              <a:t>*We ensure that the environments feel homely and inviting, the children love snuggling up in our reading tent and playing in the home corner with real life objects. </a:t>
            </a:r>
          </a:p>
          <a:p>
            <a:pPr algn="r">
              <a:spcBef>
                <a:spcPts val="0"/>
              </a:spcBef>
            </a:pPr>
            <a:r>
              <a:rPr lang="en-GB" sz="1800" b="1" dirty="0">
                <a:solidFill>
                  <a:schemeClr val="tx1"/>
                </a:solidFill>
                <a:latin typeface="Dreaming Outloud Pro" panose="03050502040302030504" pitchFamily="66" charset="0"/>
                <a:cs typeface="Dreaming Outloud Pro" panose="03050502040302030504" pitchFamily="66" charset="0"/>
              </a:rPr>
              <a:t>*We provide many aspects of nature within our setting. </a:t>
            </a:r>
          </a:p>
          <a:p>
            <a:pPr algn="r">
              <a:spcBef>
                <a:spcPts val="0"/>
              </a:spcBef>
            </a:pPr>
            <a:r>
              <a:rPr lang="en-GB" sz="1800" b="1" dirty="0">
                <a:solidFill>
                  <a:schemeClr val="tx1"/>
                </a:solidFill>
                <a:latin typeface="Dreaming Outloud Pro" panose="03050502040302030504" pitchFamily="66" charset="0"/>
                <a:cs typeface="Dreaming Outloud Pro" panose="03050502040302030504" pitchFamily="66" charset="0"/>
              </a:rPr>
              <a:t>*The resources on offer are easily accessible and thoughtfully presented. </a:t>
            </a:r>
          </a:p>
          <a:p>
            <a:pPr algn="r">
              <a:spcBef>
                <a:spcPts val="0"/>
              </a:spcBef>
            </a:pPr>
            <a:r>
              <a:rPr lang="en-GB" sz="1800" b="1" dirty="0">
                <a:solidFill>
                  <a:schemeClr val="tx1"/>
                </a:solidFill>
                <a:latin typeface="Dreaming Outloud Pro" panose="03050502040302030504" pitchFamily="66" charset="0"/>
                <a:cs typeface="Dreaming Outloud Pro" panose="03050502040302030504" pitchFamily="66" charset="0"/>
              </a:rPr>
              <a:t>*Areas within the EYFS are ‘dressed for engagement’ and ‘invite’ children to play and learn.</a:t>
            </a:r>
          </a:p>
          <a:p>
            <a:pPr algn="r">
              <a:spcBef>
                <a:spcPts val="0"/>
              </a:spcBef>
            </a:pPr>
            <a:r>
              <a:rPr lang="en-GB" sz="1800" b="1" dirty="0">
                <a:solidFill>
                  <a:schemeClr val="tx1"/>
                </a:solidFill>
                <a:latin typeface="Dreaming Outloud Pro" panose="03050502040302030504" pitchFamily="66" charset="0"/>
                <a:cs typeface="Dreaming Outloud Pro" panose="03050502040302030504" pitchFamily="66" charset="0"/>
              </a:rPr>
              <a:t>*Provide a range of provocations. These are open-ended resources, either materials or objects that create a context for the children to explore their ideas. It is an extension or a challenge to stimulate thinking. It deepens or extends children’s current interests, ideas and theories. Provocations encourage children to make new connections based on their previous knowledge.</a:t>
            </a:r>
          </a:p>
          <a:p>
            <a:pPr algn="r"/>
            <a:r>
              <a:rPr lang="en-GB" sz="1800" b="1" dirty="0">
                <a:solidFill>
                  <a:schemeClr val="tx1"/>
                </a:solidFill>
                <a:latin typeface="Dreaming Outloud Pro" panose="03050502040302030504" pitchFamily="66" charset="0"/>
                <a:cs typeface="Dreaming Outloud Pro" panose="03050502040302030504" pitchFamily="66" charset="0"/>
              </a:rPr>
              <a:t> </a:t>
            </a:r>
          </a:p>
        </p:txBody>
      </p:sp>
      <p:pic>
        <p:nvPicPr>
          <p:cNvPr id="6" name="Picture 5">
            <a:extLst>
              <a:ext uri="{FF2B5EF4-FFF2-40B4-BE49-F238E27FC236}">
                <a16:creationId xmlns:a16="http://schemas.microsoft.com/office/drawing/2014/main" id="{32ED321B-0555-79BD-6F29-671C5E2A6043}"/>
              </a:ext>
            </a:extLst>
          </p:cNvPr>
          <p:cNvPicPr>
            <a:picLocks noChangeAspect="1"/>
          </p:cNvPicPr>
          <p:nvPr/>
        </p:nvPicPr>
        <p:blipFill>
          <a:blip r:embed="rId4"/>
          <a:stretch>
            <a:fillRect/>
          </a:stretch>
        </p:blipFill>
        <p:spPr>
          <a:xfrm>
            <a:off x="295802" y="274842"/>
            <a:ext cx="3177815" cy="2514818"/>
          </a:xfrm>
          <a:prstGeom prst="rect">
            <a:avLst/>
          </a:prstGeom>
        </p:spPr>
      </p:pic>
      <p:sp>
        <p:nvSpPr>
          <p:cNvPr id="7" name="TextBox 6">
            <a:extLst>
              <a:ext uri="{FF2B5EF4-FFF2-40B4-BE49-F238E27FC236}">
                <a16:creationId xmlns:a16="http://schemas.microsoft.com/office/drawing/2014/main" id="{AE3F3D33-50B7-BB22-3AA7-180D7047DA7F}"/>
              </a:ext>
            </a:extLst>
          </p:cNvPr>
          <p:cNvSpPr txBox="1"/>
          <p:nvPr/>
        </p:nvSpPr>
        <p:spPr>
          <a:xfrm>
            <a:off x="151373" y="2867353"/>
            <a:ext cx="4847303" cy="369332"/>
          </a:xfrm>
          <a:prstGeom prst="rect">
            <a:avLst/>
          </a:prstGeom>
          <a:noFill/>
        </p:spPr>
        <p:txBody>
          <a:bodyPr wrap="square" rtlCol="0">
            <a:spAutoFit/>
          </a:bodyPr>
          <a:lstStyle/>
          <a:p>
            <a:r>
              <a:rPr lang="en-GB" b="1" dirty="0">
                <a:latin typeface="Dreaming Outloud Pro" panose="03050502040302030504" pitchFamily="66" charset="0"/>
                <a:cs typeface="Dreaming Outloud Pro" panose="03050502040302030504" pitchFamily="66" charset="0"/>
              </a:rPr>
              <a:t>HESED, HAMDAH, HONESTY, HORIZONS</a:t>
            </a:r>
          </a:p>
        </p:txBody>
      </p:sp>
      <p:sp>
        <p:nvSpPr>
          <p:cNvPr id="5" name="TextBox 4">
            <a:extLst>
              <a:ext uri="{FF2B5EF4-FFF2-40B4-BE49-F238E27FC236}">
                <a16:creationId xmlns:a16="http://schemas.microsoft.com/office/drawing/2014/main" id="{FE76EE69-9C4B-2867-4B7C-CD1CC7C54173}"/>
              </a:ext>
            </a:extLst>
          </p:cNvPr>
          <p:cNvSpPr txBox="1"/>
          <p:nvPr/>
        </p:nvSpPr>
        <p:spPr>
          <a:xfrm>
            <a:off x="295802" y="5759889"/>
            <a:ext cx="11620070" cy="1077218"/>
          </a:xfrm>
          <a:prstGeom prst="rect">
            <a:avLst/>
          </a:prstGeom>
          <a:noFill/>
        </p:spPr>
        <p:txBody>
          <a:bodyPr wrap="square" rtlCol="0">
            <a:spAutoFit/>
          </a:bodyPr>
          <a:lstStyle/>
          <a:p>
            <a:pPr algn="ctr"/>
            <a:r>
              <a:rPr lang="en-GB" sz="3200" dirty="0">
                <a:solidFill>
                  <a:srgbClr val="FF0000"/>
                </a:solidFill>
                <a:latin typeface="Dreaming Outloud Pro" panose="03050502040302030504" pitchFamily="66" charset="0"/>
                <a:cs typeface="Dreaming Outloud Pro" panose="03050502040302030504" pitchFamily="66" charset="0"/>
              </a:rPr>
              <a:t>Our EYFS environments and resources encourage children to learn how to think, not what to think.</a:t>
            </a:r>
          </a:p>
        </p:txBody>
      </p:sp>
      <p:pic>
        <p:nvPicPr>
          <p:cNvPr id="11266" name="Picture 2">
            <a:extLst>
              <a:ext uri="{FF2B5EF4-FFF2-40B4-BE49-F238E27FC236}">
                <a16:creationId xmlns:a16="http://schemas.microsoft.com/office/drawing/2014/main" id="{8CA8AD73-5626-7C58-9103-E18B51692C3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0738" y="3415544"/>
            <a:ext cx="3110204" cy="2332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29448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FCD88A-647D-865B-A61E-E1CA7B033A16}"/>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934E9345-5B1D-6CC9-D107-7B0C6CA4032C}"/>
              </a:ext>
            </a:extLst>
          </p:cNvPr>
          <p:cNvPicPr>
            <a:picLocks noChangeAspect="1"/>
          </p:cNvPicPr>
          <p:nvPr/>
        </p:nvPicPr>
        <p:blipFill>
          <a:blip r:embed="rId2">
            <a:alphaModFix amt="20000"/>
          </a:blip>
          <a:srcRect t="1742" r="-1" b="-1"/>
          <a:stretch>
            <a:fillRect/>
          </a:stretch>
        </p:blipFill>
        <p:spPr>
          <a:xfrm>
            <a:off x="20" y="10"/>
            <a:ext cx="12188932" cy="6856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89C4B2B9-BD65-B51A-6DA2-4F1676CA9EFE}"/>
              </a:ext>
            </a:extLst>
          </p:cNvPr>
          <p:cNvSpPr>
            <a:spLocks noGrp="1"/>
          </p:cNvSpPr>
          <p:nvPr>
            <p:ph type="ctrTitle"/>
          </p:nvPr>
        </p:nvSpPr>
        <p:spPr>
          <a:xfrm>
            <a:off x="3540933" y="52237"/>
            <a:ext cx="8605411" cy="1538849"/>
          </a:xfrm>
        </p:spPr>
        <p:txBody>
          <a:bodyPr>
            <a:normAutofit fontScale="90000"/>
          </a:bodyPr>
          <a:lstStyle/>
          <a:p>
            <a:pPr algn="r">
              <a:lnSpc>
                <a:spcPct val="90000"/>
              </a:lnSpc>
            </a:pPr>
            <a:r>
              <a:rPr lang="en-GB" sz="5400" b="1" dirty="0">
                <a:solidFill>
                  <a:srgbClr val="FF0000"/>
                </a:solidFill>
                <a:latin typeface="Dreaming Outloud Pro" panose="03050502040302030504" pitchFamily="66" charset="0"/>
                <a:cs typeface="Dreaming Outloud Pro" panose="03050502040302030504" pitchFamily="66" charset="0"/>
              </a:rPr>
              <a:t>Role of the Adult in our EYFS  Curriculum</a:t>
            </a:r>
          </a:p>
        </p:txBody>
      </p:sp>
      <p:sp>
        <p:nvSpPr>
          <p:cNvPr id="3" name="Subtitle 2">
            <a:extLst>
              <a:ext uri="{FF2B5EF4-FFF2-40B4-BE49-F238E27FC236}">
                <a16:creationId xmlns:a16="http://schemas.microsoft.com/office/drawing/2014/main" id="{1C0CD5BA-7D43-45D8-F6CA-BD10BFCA1122}"/>
              </a:ext>
            </a:extLst>
          </p:cNvPr>
          <p:cNvSpPr>
            <a:spLocks noGrp="1"/>
          </p:cNvSpPr>
          <p:nvPr>
            <p:ph type="subTitle" idx="1"/>
          </p:nvPr>
        </p:nvSpPr>
        <p:spPr>
          <a:xfrm>
            <a:off x="3418740" y="983054"/>
            <a:ext cx="8748822" cy="5087088"/>
          </a:xfrm>
        </p:spPr>
        <p:txBody>
          <a:bodyPr>
            <a:normAutofit/>
          </a:bodyPr>
          <a:lstStyle/>
          <a:p>
            <a:pPr algn="r"/>
            <a:r>
              <a:rPr lang="en-GB" sz="1800" b="1" dirty="0">
                <a:solidFill>
                  <a:schemeClr val="tx1"/>
                </a:solidFill>
                <a:latin typeface="Dreaming Outloud Pro" panose="03050502040302030504" pitchFamily="66" charset="0"/>
                <a:cs typeface="Dreaming Outloud Pro" panose="03050502040302030504" pitchFamily="66" charset="0"/>
              </a:rPr>
              <a:t>.</a:t>
            </a:r>
          </a:p>
          <a:p>
            <a:pPr algn="r"/>
            <a:r>
              <a:rPr lang="en-GB" sz="1800" b="1" dirty="0">
                <a:solidFill>
                  <a:schemeClr val="tx1"/>
                </a:solidFill>
                <a:latin typeface="Dreaming Outloud Pro" panose="03050502040302030504" pitchFamily="66" charset="0"/>
                <a:cs typeface="Dreaming Outloud Pro" panose="03050502040302030504" pitchFamily="66" charset="0"/>
              </a:rPr>
              <a:t> </a:t>
            </a:r>
          </a:p>
        </p:txBody>
      </p:sp>
      <p:pic>
        <p:nvPicPr>
          <p:cNvPr id="6" name="Picture 5">
            <a:extLst>
              <a:ext uri="{FF2B5EF4-FFF2-40B4-BE49-F238E27FC236}">
                <a16:creationId xmlns:a16="http://schemas.microsoft.com/office/drawing/2014/main" id="{CC52FF73-C571-B511-C1DB-EA544F82035A}"/>
              </a:ext>
            </a:extLst>
          </p:cNvPr>
          <p:cNvPicPr>
            <a:picLocks noChangeAspect="1"/>
          </p:cNvPicPr>
          <p:nvPr/>
        </p:nvPicPr>
        <p:blipFill>
          <a:blip r:embed="rId3"/>
          <a:stretch>
            <a:fillRect/>
          </a:stretch>
        </p:blipFill>
        <p:spPr>
          <a:xfrm>
            <a:off x="295802" y="274842"/>
            <a:ext cx="3177815" cy="2514818"/>
          </a:xfrm>
          <a:prstGeom prst="rect">
            <a:avLst/>
          </a:prstGeom>
        </p:spPr>
      </p:pic>
      <p:sp>
        <p:nvSpPr>
          <p:cNvPr id="7" name="TextBox 6">
            <a:extLst>
              <a:ext uri="{FF2B5EF4-FFF2-40B4-BE49-F238E27FC236}">
                <a16:creationId xmlns:a16="http://schemas.microsoft.com/office/drawing/2014/main" id="{B29BE5C0-3BC3-A597-2098-3DF6DD5FAA87}"/>
              </a:ext>
            </a:extLst>
          </p:cNvPr>
          <p:cNvSpPr txBox="1"/>
          <p:nvPr/>
        </p:nvSpPr>
        <p:spPr>
          <a:xfrm>
            <a:off x="96296" y="2877846"/>
            <a:ext cx="3919301" cy="369332"/>
          </a:xfrm>
          <a:prstGeom prst="rect">
            <a:avLst/>
          </a:prstGeom>
          <a:noFill/>
        </p:spPr>
        <p:txBody>
          <a:bodyPr wrap="square" rtlCol="0">
            <a:spAutoFit/>
          </a:bodyPr>
          <a:lstStyle/>
          <a:p>
            <a:r>
              <a:rPr lang="en-GB" b="1" dirty="0">
                <a:latin typeface="Dreaming Outloud Pro" panose="03050502040302030504" pitchFamily="66" charset="0"/>
                <a:cs typeface="Dreaming Outloud Pro" panose="03050502040302030504" pitchFamily="66" charset="0"/>
              </a:rPr>
              <a:t>HESED, HAMDAH, HONESTY, HORIZONS</a:t>
            </a:r>
          </a:p>
        </p:txBody>
      </p:sp>
      <p:pic>
        <p:nvPicPr>
          <p:cNvPr id="10" name="Picture 9">
            <a:extLst>
              <a:ext uri="{FF2B5EF4-FFF2-40B4-BE49-F238E27FC236}">
                <a16:creationId xmlns:a16="http://schemas.microsoft.com/office/drawing/2014/main" id="{457131E9-6DDA-28CB-EBE0-4A3999ADD10B}"/>
              </a:ext>
            </a:extLst>
          </p:cNvPr>
          <p:cNvPicPr>
            <a:picLocks noChangeAspect="1"/>
          </p:cNvPicPr>
          <p:nvPr/>
        </p:nvPicPr>
        <p:blipFill>
          <a:blip r:embed="rId4"/>
          <a:stretch>
            <a:fillRect/>
          </a:stretch>
        </p:blipFill>
        <p:spPr>
          <a:xfrm>
            <a:off x="4003239" y="1672598"/>
            <a:ext cx="8054715" cy="4592040"/>
          </a:xfrm>
          <a:prstGeom prst="rect">
            <a:avLst/>
          </a:prstGeom>
        </p:spPr>
      </p:pic>
      <p:pic>
        <p:nvPicPr>
          <p:cNvPr id="10242" name="Picture 2">
            <a:extLst>
              <a:ext uri="{FF2B5EF4-FFF2-40B4-BE49-F238E27FC236}">
                <a16:creationId xmlns:a16="http://schemas.microsoft.com/office/drawing/2014/main" id="{A60730D0-7DF9-BAD3-8A7E-EF999D248D4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4844" y="3433255"/>
            <a:ext cx="3423861" cy="25678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83290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24B080-6572-095B-3D42-C579B1F64F6B}"/>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CD661DEB-E571-E242-4EB8-EEA0916FE8ED}"/>
              </a:ext>
            </a:extLst>
          </p:cNvPr>
          <p:cNvPicPr>
            <a:picLocks noChangeAspect="1"/>
          </p:cNvPicPr>
          <p:nvPr/>
        </p:nvPicPr>
        <p:blipFill>
          <a:blip r:embed="rId2">
            <a:alphaModFix amt="20000"/>
          </a:blip>
          <a:srcRect t="1742" r="-1" b="-1"/>
          <a:stretch>
            <a:fillRect/>
          </a:stretch>
        </p:blipFill>
        <p:spPr>
          <a:xfrm>
            <a:off x="20" y="10"/>
            <a:ext cx="12188932" cy="6856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C975BFE2-7EF4-5CCD-4E0A-97A549CEB646}"/>
              </a:ext>
            </a:extLst>
          </p:cNvPr>
          <p:cNvSpPr>
            <a:spLocks noGrp="1"/>
          </p:cNvSpPr>
          <p:nvPr>
            <p:ph type="ctrTitle"/>
          </p:nvPr>
        </p:nvSpPr>
        <p:spPr>
          <a:xfrm>
            <a:off x="3540933" y="52236"/>
            <a:ext cx="8605411" cy="2620233"/>
          </a:xfrm>
        </p:spPr>
        <p:txBody>
          <a:bodyPr>
            <a:normAutofit fontScale="90000"/>
          </a:bodyPr>
          <a:lstStyle/>
          <a:p>
            <a:pPr algn="r">
              <a:lnSpc>
                <a:spcPct val="90000"/>
              </a:lnSpc>
            </a:pPr>
            <a:r>
              <a:rPr lang="en-GB" sz="5400" b="1" dirty="0">
                <a:solidFill>
                  <a:srgbClr val="FF0000"/>
                </a:solidFill>
                <a:latin typeface="Dreaming Outloud Pro" panose="03050502040302030504" pitchFamily="66" charset="0"/>
                <a:cs typeface="Dreaming Outloud Pro" panose="03050502040302030504" pitchFamily="66" charset="0"/>
              </a:rPr>
              <a:t>Characteristics of Effective Learning</a:t>
            </a:r>
            <a:br>
              <a:rPr lang="en-GB" sz="5400" b="1" dirty="0">
                <a:solidFill>
                  <a:srgbClr val="FF0000"/>
                </a:solidFill>
                <a:latin typeface="Dreaming Outloud Pro" panose="03050502040302030504" pitchFamily="66" charset="0"/>
                <a:cs typeface="Dreaming Outloud Pro" panose="03050502040302030504" pitchFamily="66" charset="0"/>
              </a:rPr>
            </a:br>
            <a:r>
              <a:rPr lang="en-GB" sz="4400" b="1" dirty="0">
                <a:solidFill>
                  <a:schemeClr val="tx1"/>
                </a:solidFill>
                <a:latin typeface="Dreaming Outloud Pro" panose="03050502040302030504" pitchFamily="66" charset="0"/>
                <a:cs typeface="Dreaming Outloud Pro" panose="03050502040302030504" pitchFamily="66" charset="0"/>
              </a:rPr>
              <a:t>Our EYFS Curriculum encourages the children to learn in different ways.</a:t>
            </a:r>
            <a:endParaRPr lang="en-GB" sz="5400" b="1" dirty="0">
              <a:solidFill>
                <a:srgbClr val="FF0000"/>
              </a:solidFill>
              <a:latin typeface="Dreaming Outloud Pro" panose="03050502040302030504" pitchFamily="66" charset="0"/>
              <a:cs typeface="Dreaming Outloud Pro" panose="03050502040302030504" pitchFamily="66" charset="0"/>
            </a:endParaRPr>
          </a:p>
        </p:txBody>
      </p:sp>
      <p:sp>
        <p:nvSpPr>
          <p:cNvPr id="3" name="Subtitle 2">
            <a:extLst>
              <a:ext uri="{FF2B5EF4-FFF2-40B4-BE49-F238E27FC236}">
                <a16:creationId xmlns:a16="http://schemas.microsoft.com/office/drawing/2014/main" id="{37330D6E-B387-5C96-C009-AD0EB165184B}"/>
              </a:ext>
            </a:extLst>
          </p:cNvPr>
          <p:cNvSpPr>
            <a:spLocks noGrp="1"/>
          </p:cNvSpPr>
          <p:nvPr>
            <p:ph type="subTitle" idx="1"/>
          </p:nvPr>
        </p:nvSpPr>
        <p:spPr>
          <a:xfrm>
            <a:off x="3418740" y="983054"/>
            <a:ext cx="8748822" cy="5087088"/>
          </a:xfrm>
        </p:spPr>
        <p:txBody>
          <a:bodyPr>
            <a:normAutofit/>
          </a:bodyPr>
          <a:lstStyle/>
          <a:p>
            <a:pPr algn="r"/>
            <a:r>
              <a:rPr lang="en-GB" sz="1800" b="1" dirty="0">
                <a:solidFill>
                  <a:schemeClr val="tx1"/>
                </a:solidFill>
                <a:latin typeface="Dreaming Outloud Pro" panose="03050502040302030504" pitchFamily="66" charset="0"/>
                <a:cs typeface="Dreaming Outloud Pro" panose="03050502040302030504" pitchFamily="66" charset="0"/>
              </a:rPr>
              <a:t>.</a:t>
            </a:r>
          </a:p>
          <a:p>
            <a:pPr algn="r"/>
            <a:r>
              <a:rPr lang="en-GB" sz="1800" b="1" dirty="0">
                <a:solidFill>
                  <a:schemeClr val="tx1"/>
                </a:solidFill>
                <a:latin typeface="Dreaming Outloud Pro" panose="03050502040302030504" pitchFamily="66" charset="0"/>
                <a:cs typeface="Dreaming Outloud Pro" panose="03050502040302030504" pitchFamily="66" charset="0"/>
              </a:rPr>
              <a:t> </a:t>
            </a:r>
          </a:p>
        </p:txBody>
      </p:sp>
      <p:pic>
        <p:nvPicPr>
          <p:cNvPr id="6" name="Picture 5">
            <a:extLst>
              <a:ext uri="{FF2B5EF4-FFF2-40B4-BE49-F238E27FC236}">
                <a16:creationId xmlns:a16="http://schemas.microsoft.com/office/drawing/2014/main" id="{BBE0A479-B5E7-D4AF-473A-544E8182827A}"/>
              </a:ext>
            </a:extLst>
          </p:cNvPr>
          <p:cNvPicPr>
            <a:picLocks noChangeAspect="1"/>
          </p:cNvPicPr>
          <p:nvPr/>
        </p:nvPicPr>
        <p:blipFill>
          <a:blip r:embed="rId3"/>
          <a:stretch>
            <a:fillRect/>
          </a:stretch>
        </p:blipFill>
        <p:spPr>
          <a:xfrm>
            <a:off x="295802" y="274842"/>
            <a:ext cx="3177815" cy="2514818"/>
          </a:xfrm>
          <a:prstGeom prst="rect">
            <a:avLst/>
          </a:prstGeom>
        </p:spPr>
      </p:pic>
      <p:sp>
        <p:nvSpPr>
          <p:cNvPr id="7" name="TextBox 6">
            <a:extLst>
              <a:ext uri="{FF2B5EF4-FFF2-40B4-BE49-F238E27FC236}">
                <a16:creationId xmlns:a16="http://schemas.microsoft.com/office/drawing/2014/main" id="{E42CC5F7-CA6B-6D07-CB08-FBAB943FF1E7}"/>
              </a:ext>
            </a:extLst>
          </p:cNvPr>
          <p:cNvSpPr txBox="1"/>
          <p:nvPr/>
        </p:nvSpPr>
        <p:spPr>
          <a:xfrm>
            <a:off x="96296" y="2877846"/>
            <a:ext cx="3919301" cy="369332"/>
          </a:xfrm>
          <a:prstGeom prst="rect">
            <a:avLst/>
          </a:prstGeom>
          <a:noFill/>
        </p:spPr>
        <p:txBody>
          <a:bodyPr wrap="square" rtlCol="0">
            <a:spAutoFit/>
          </a:bodyPr>
          <a:lstStyle/>
          <a:p>
            <a:r>
              <a:rPr lang="en-GB" b="1" dirty="0">
                <a:latin typeface="Dreaming Outloud Pro" panose="03050502040302030504" pitchFamily="66" charset="0"/>
                <a:cs typeface="Dreaming Outloud Pro" panose="03050502040302030504" pitchFamily="66" charset="0"/>
              </a:rPr>
              <a:t>HESED, HAMDAH, HONESTY, HORIZONS</a:t>
            </a:r>
          </a:p>
        </p:txBody>
      </p:sp>
      <p:pic>
        <p:nvPicPr>
          <p:cNvPr id="8" name="Picture 7">
            <a:extLst>
              <a:ext uri="{FF2B5EF4-FFF2-40B4-BE49-F238E27FC236}">
                <a16:creationId xmlns:a16="http://schemas.microsoft.com/office/drawing/2014/main" id="{30744816-B905-A84E-E146-2E3730C84071}"/>
              </a:ext>
            </a:extLst>
          </p:cNvPr>
          <p:cNvPicPr>
            <a:picLocks noChangeAspect="1"/>
          </p:cNvPicPr>
          <p:nvPr/>
        </p:nvPicPr>
        <p:blipFill>
          <a:blip r:embed="rId4"/>
          <a:stretch>
            <a:fillRect/>
          </a:stretch>
        </p:blipFill>
        <p:spPr>
          <a:xfrm>
            <a:off x="4064914" y="2702682"/>
            <a:ext cx="8030790" cy="2388468"/>
          </a:xfrm>
          <a:prstGeom prst="rect">
            <a:avLst/>
          </a:prstGeom>
        </p:spPr>
      </p:pic>
      <p:pic>
        <p:nvPicPr>
          <p:cNvPr id="14" name="Picture 13">
            <a:extLst>
              <a:ext uri="{FF2B5EF4-FFF2-40B4-BE49-F238E27FC236}">
                <a16:creationId xmlns:a16="http://schemas.microsoft.com/office/drawing/2014/main" id="{2A705FCD-D06A-32C6-F3D7-F44B7AF8F5C6}"/>
              </a:ext>
            </a:extLst>
          </p:cNvPr>
          <p:cNvPicPr>
            <a:picLocks noChangeAspect="1"/>
          </p:cNvPicPr>
          <p:nvPr/>
        </p:nvPicPr>
        <p:blipFill>
          <a:blip r:embed="rId5"/>
          <a:stretch>
            <a:fillRect/>
          </a:stretch>
        </p:blipFill>
        <p:spPr>
          <a:xfrm>
            <a:off x="6096000" y="5132794"/>
            <a:ext cx="4421437" cy="1632531"/>
          </a:xfrm>
          <a:prstGeom prst="rect">
            <a:avLst/>
          </a:prstGeom>
        </p:spPr>
      </p:pic>
      <p:pic>
        <p:nvPicPr>
          <p:cNvPr id="13314" name="Picture 2">
            <a:extLst>
              <a:ext uri="{FF2B5EF4-FFF2-40B4-BE49-F238E27FC236}">
                <a16:creationId xmlns:a16="http://schemas.microsoft.com/office/drawing/2014/main" id="{D9C05949-852E-86F7-28AA-84402AA8665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1200" y="3199929"/>
            <a:ext cx="2672711" cy="35653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73040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B3CBA-7227-284A-439D-B72574FEB63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06289083-FC71-C5AA-F774-A12A547BC201}"/>
              </a:ext>
            </a:extLst>
          </p:cNvPr>
          <p:cNvPicPr>
            <a:picLocks noChangeAspect="1"/>
          </p:cNvPicPr>
          <p:nvPr/>
        </p:nvPicPr>
        <p:blipFill>
          <a:blip r:embed="rId2">
            <a:alphaModFix amt="20000"/>
          </a:blip>
          <a:srcRect t="1742" r="-1" b="-1"/>
          <a:stretch>
            <a:fillRect/>
          </a:stretch>
        </p:blipFill>
        <p:spPr>
          <a:xfrm>
            <a:off x="20" y="10"/>
            <a:ext cx="12188932" cy="68566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9B603DC4-BE3E-CEA3-62A0-439660141857}"/>
              </a:ext>
            </a:extLst>
          </p:cNvPr>
          <p:cNvSpPr>
            <a:spLocks noGrp="1"/>
          </p:cNvSpPr>
          <p:nvPr>
            <p:ph type="ctrTitle"/>
          </p:nvPr>
        </p:nvSpPr>
        <p:spPr>
          <a:xfrm>
            <a:off x="3540933" y="52236"/>
            <a:ext cx="8605411" cy="2620233"/>
          </a:xfrm>
        </p:spPr>
        <p:txBody>
          <a:bodyPr>
            <a:normAutofit fontScale="90000"/>
          </a:bodyPr>
          <a:lstStyle/>
          <a:p>
            <a:pPr algn="r">
              <a:lnSpc>
                <a:spcPct val="90000"/>
              </a:lnSpc>
            </a:pPr>
            <a:r>
              <a:rPr lang="en-GB" sz="5400" b="1" dirty="0">
                <a:solidFill>
                  <a:srgbClr val="FF0000"/>
                </a:solidFill>
                <a:latin typeface="Dreaming Outloud Pro" panose="03050502040302030504" pitchFamily="66" charset="0"/>
                <a:cs typeface="Dreaming Outloud Pro" panose="03050502040302030504" pitchFamily="66" charset="0"/>
              </a:rPr>
              <a:t>Christian Values</a:t>
            </a:r>
            <a:br>
              <a:rPr lang="en-GB" sz="5400" b="1" dirty="0">
                <a:solidFill>
                  <a:srgbClr val="FF0000"/>
                </a:solidFill>
                <a:latin typeface="Dreaming Outloud Pro" panose="03050502040302030504" pitchFamily="66" charset="0"/>
                <a:cs typeface="Dreaming Outloud Pro" panose="03050502040302030504" pitchFamily="66" charset="0"/>
              </a:rPr>
            </a:br>
            <a:r>
              <a:rPr lang="en-GB" sz="4400" b="1" dirty="0">
                <a:solidFill>
                  <a:schemeClr val="tx1"/>
                </a:solidFill>
                <a:latin typeface="Dreaming Outloud Pro" panose="03050502040302030504" pitchFamily="66" charset="0"/>
                <a:cs typeface="Dreaming Outloud Pro" panose="03050502040302030504" pitchFamily="66" charset="0"/>
              </a:rPr>
              <a:t>Our school Christian Values are also part of our EYFS Curriculum. We focus on one value each half term..</a:t>
            </a:r>
            <a:endParaRPr lang="en-GB" sz="5400" b="1" dirty="0">
              <a:solidFill>
                <a:srgbClr val="FF0000"/>
              </a:solidFill>
              <a:latin typeface="Dreaming Outloud Pro" panose="03050502040302030504" pitchFamily="66" charset="0"/>
              <a:cs typeface="Dreaming Outloud Pro" panose="03050502040302030504" pitchFamily="66" charset="0"/>
            </a:endParaRPr>
          </a:p>
        </p:txBody>
      </p:sp>
      <p:sp>
        <p:nvSpPr>
          <p:cNvPr id="3" name="Subtitle 2">
            <a:extLst>
              <a:ext uri="{FF2B5EF4-FFF2-40B4-BE49-F238E27FC236}">
                <a16:creationId xmlns:a16="http://schemas.microsoft.com/office/drawing/2014/main" id="{F07D213B-A6D4-C52A-2B0D-1951A0B88C4F}"/>
              </a:ext>
            </a:extLst>
          </p:cNvPr>
          <p:cNvSpPr>
            <a:spLocks noGrp="1"/>
          </p:cNvSpPr>
          <p:nvPr>
            <p:ph type="subTitle" idx="1"/>
          </p:nvPr>
        </p:nvSpPr>
        <p:spPr>
          <a:xfrm>
            <a:off x="3418740" y="983054"/>
            <a:ext cx="8748822" cy="5087088"/>
          </a:xfrm>
        </p:spPr>
        <p:txBody>
          <a:bodyPr>
            <a:normAutofit/>
          </a:bodyPr>
          <a:lstStyle/>
          <a:p>
            <a:pPr algn="r"/>
            <a:r>
              <a:rPr lang="en-GB" sz="1800" b="1" dirty="0">
                <a:solidFill>
                  <a:schemeClr val="tx1"/>
                </a:solidFill>
                <a:latin typeface="Dreaming Outloud Pro" panose="03050502040302030504" pitchFamily="66" charset="0"/>
                <a:cs typeface="Dreaming Outloud Pro" panose="03050502040302030504" pitchFamily="66" charset="0"/>
              </a:rPr>
              <a:t> </a:t>
            </a:r>
          </a:p>
        </p:txBody>
      </p:sp>
      <p:pic>
        <p:nvPicPr>
          <p:cNvPr id="6" name="Picture 5">
            <a:extLst>
              <a:ext uri="{FF2B5EF4-FFF2-40B4-BE49-F238E27FC236}">
                <a16:creationId xmlns:a16="http://schemas.microsoft.com/office/drawing/2014/main" id="{3BB2FE08-64A2-688F-BA95-98DB6D5079A9}"/>
              </a:ext>
            </a:extLst>
          </p:cNvPr>
          <p:cNvPicPr>
            <a:picLocks noChangeAspect="1"/>
          </p:cNvPicPr>
          <p:nvPr/>
        </p:nvPicPr>
        <p:blipFill>
          <a:blip r:embed="rId3"/>
          <a:stretch>
            <a:fillRect/>
          </a:stretch>
        </p:blipFill>
        <p:spPr>
          <a:xfrm>
            <a:off x="295802" y="274842"/>
            <a:ext cx="3177815" cy="2514818"/>
          </a:xfrm>
          <a:prstGeom prst="rect">
            <a:avLst/>
          </a:prstGeom>
        </p:spPr>
      </p:pic>
      <p:sp>
        <p:nvSpPr>
          <p:cNvPr id="7" name="TextBox 6">
            <a:extLst>
              <a:ext uri="{FF2B5EF4-FFF2-40B4-BE49-F238E27FC236}">
                <a16:creationId xmlns:a16="http://schemas.microsoft.com/office/drawing/2014/main" id="{F9992D51-5AA8-A6F9-2218-9A35EF7455DE}"/>
              </a:ext>
            </a:extLst>
          </p:cNvPr>
          <p:cNvSpPr txBox="1"/>
          <p:nvPr/>
        </p:nvSpPr>
        <p:spPr>
          <a:xfrm>
            <a:off x="96296" y="2877846"/>
            <a:ext cx="3919301" cy="369332"/>
          </a:xfrm>
          <a:prstGeom prst="rect">
            <a:avLst/>
          </a:prstGeom>
          <a:noFill/>
        </p:spPr>
        <p:txBody>
          <a:bodyPr wrap="square" rtlCol="0">
            <a:spAutoFit/>
          </a:bodyPr>
          <a:lstStyle/>
          <a:p>
            <a:r>
              <a:rPr lang="en-GB" b="1" dirty="0">
                <a:latin typeface="Dreaming Outloud Pro" panose="03050502040302030504" pitchFamily="66" charset="0"/>
                <a:cs typeface="Dreaming Outloud Pro" panose="03050502040302030504" pitchFamily="66" charset="0"/>
              </a:rPr>
              <a:t>HESED, HAMDAH, HONESTY, HORIZONS</a:t>
            </a:r>
          </a:p>
        </p:txBody>
      </p:sp>
      <p:sp>
        <p:nvSpPr>
          <p:cNvPr id="5" name="TextBox 4">
            <a:extLst>
              <a:ext uri="{FF2B5EF4-FFF2-40B4-BE49-F238E27FC236}">
                <a16:creationId xmlns:a16="http://schemas.microsoft.com/office/drawing/2014/main" id="{0C54AF6A-64BC-D73F-FD34-1D60E11E81FF}"/>
              </a:ext>
            </a:extLst>
          </p:cNvPr>
          <p:cNvSpPr txBox="1"/>
          <p:nvPr/>
        </p:nvSpPr>
        <p:spPr>
          <a:xfrm>
            <a:off x="810306" y="5186782"/>
            <a:ext cx="11762886" cy="707886"/>
          </a:xfrm>
          <a:prstGeom prst="rect">
            <a:avLst/>
          </a:prstGeom>
          <a:noFill/>
        </p:spPr>
        <p:txBody>
          <a:bodyPr wrap="square" rtlCol="0">
            <a:spAutoFit/>
          </a:bodyPr>
          <a:lstStyle/>
          <a:p>
            <a:r>
              <a:rPr lang="en-GB" sz="4000" dirty="0">
                <a:solidFill>
                  <a:srgbClr val="0070C0"/>
                </a:solidFill>
                <a:latin typeface="Dreaming Outloud Pro" panose="03050502040302030504" pitchFamily="66" charset="0"/>
                <a:cs typeface="Dreaming Outloud Pro" panose="03050502040302030504" pitchFamily="66" charset="0"/>
              </a:rPr>
              <a:t>Respect</a:t>
            </a:r>
            <a:r>
              <a:rPr lang="en-GB" sz="4000" dirty="0">
                <a:latin typeface="Dreaming Outloud Pro" panose="03050502040302030504" pitchFamily="66" charset="0"/>
                <a:cs typeface="Dreaming Outloud Pro" panose="03050502040302030504" pitchFamily="66" charset="0"/>
              </a:rPr>
              <a:t> </a:t>
            </a:r>
            <a:r>
              <a:rPr lang="en-GB" sz="4000" dirty="0">
                <a:solidFill>
                  <a:srgbClr val="00B050"/>
                </a:solidFill>
                <a:latin typeface="Dreaming Outloud Pro" panose="03050502040302030504" pitchFamily="66" charset="0"/>
                <a:cs typeface="Dreaming Outloud Pro" panose="03050502040302030504" pitchFamily="66" charset="0"/>
              </a:rPr>
              <a:t>Justice</a:t>
            </a:r>
            <a:r>
              <a:rPr lang="en-GB" sz="4000" dirty="0">
                <a:latin typeface="Dreaming Outloud Pro" panose="03050502040302030504" pitchFamily="66" charset="0"/>
                <a:cs typeface="Dreaming Outloud Pro" panose="03050502040302030504" pitchFamily="66" charset="0"/>
              </a:rPr>
              <a:t> </a:t>
            </a:r>
            <a:r>
              <a:rPr lang="en-GB" sz="4000" dirty="0">
                <a:solidFill>
                  <a:srgbClr val="FFC000"/>
                </a:solidFill>
                <a:latin typeface="Dreaming Outloud Pro" panose="03050502040302030504" pitchFamily="66" charset="0"/>
                <a:cs typeface="Dreaming Outloud Pro" panose="03050502040302030504" pitchFamily="66" charset="0"/>
              </a:rPr>
              <a:t>Hope</a:t>
            </a:r>
            <a:r>
              <a:rPr lang="en-GB" sz="4000" dirty="0">
                <a:latin typeface="Dreaming Outloud Pro" panose="03050502040302030504" pitchFamily="66" charset="0"/>
                <a:cs typeface="Dreaming Outloud Pro" panose="03050502040302030504" pitchFamily="66" charset="0"/>
              </a:rPr>
              <a:t> </a:t>
            </a:r>
            <a:r>
              <a:rPr lang="en-GB" sz="4000" dirty="0">
                <a:solidFill>
                  <a:srgbClr val="FF0000"/>
                </a:solidFill>
                <a:latin typeface="Dreaming Outloud Pro" panose="03050502040302030504" pitchFamily="66" charset="0"/>
                <a:cs typeface="Dreaming Outloud Pro" panose="03050502040302030504" pitchFamily="66" charset="0"/>
              </a:rPr>
              <a:t>Forgiveness</a:t>
            </a:r>
            <a:r>
              <a:rPr lang="en-GB" sz="4000" dirty="0">
                <a:latin typeface="Dreaming Outloud Pro" panose="03050502040302030504" pitchFamily="66" charset="0"/>
                <a:cs typeface="Dreaming Outloud Pro" panose="03050502040302030504" pitchFamily="66" charset="0"/>
              </a:rPr>
              <a:t> </a:t>
            </a:r>
            <a:r>
              <a:rPr lang="en-GB" sz="4000" dirty="0">
                <a:solidFill>
                  <a:srgbClr val="7030A0"/>
                </a:solidFill>
                <a:latin typeface="Dreaming Outloud Pro" panose="03050502040302030504" pitchFamily="66" charset="0"/>
                <a:cs typeface="Dreaming Outloud Pro" panose="03050502040302030504" pitchFamily="66" charset="0"/>
              </a:rPr>
              <a:t>Trust</a:t>
            </a:r>
            <a:r>
              <a:rPr lang="en-GB" sz="4000" dirty="0">
                <a:latin typeface="Dreaming Outloud Pro" panose="03050502040302030504" pitchFamily="66" charset="0"/>
                <a:cs typeface="Dreaming Outloud Pro" panose="03050502040302030504" pitchFamily="66" charset="0"/>
              </a:rPr>
              <a:t> Compassion</a:t>
            </a:r>
          </a:p>
        </p:txBody>
      </p:sp>
    </p:spTree>
    <p:extLst>
      <p:ext uri="{BB962C8B-B14F-4D97-AF65-F5344CB8AC3E}">
        <p14:creationId xmlns:p14="http://schemas.microsoft.com/office/powerpoint/2010/main" val="5122125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1297</Words>
  <Application>Microsoft Office PowerPoint</Application>
  <PresentationFormat>Widescreen</PresentationFormat>
  <Paragraphs>76</Paragraphs>
  <Slides>10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Aptos</vt:lpstr>
      <vt:lpstr>Aptos Display</vt:lpstr>
      <vt:lpstr>Arial</vt:lpstr>
      <vt:lpstr>Dreaming Outloud Pro</vt:lpstr>
      <vt:lpstr>Wingdings</vt:lpstr>
      <vt:lpstr>Office Theme</vt:lpstr>
      <vt:lpstr>Lindridge St Lawrence CE Primary School EYFS Curriculum Rationale</vt:lpstr>
      <vt:lpstr>EYFS Curriculum INTENT</vt:lpstr>
      <vt:lpstr>EYFS Curriculum IMPLEMENTATION</vt:lpstr>
      <vt:lpstr>EYFS Curriculum IMPACT</vt:lpstr>
      <vt:lpstr>Our Curriculum in the EYFS is built around seven features of effective practice</vt:lpstr>
      <vt:lpstr>Enabling Environments</vt:lpstr>
      <vt:lpstr>Curiosity in the EYFS</vt:lpstr>
      <vt:lpstr>Role of the Adult in our EYFS  Curriculum</vt:lpstr>
      <vt:lpstr>Characteristics of Effective Learning Our EYFS Curriculum encourages the children to learn in different ways.</vt:lpstr>
      <vt:lpstr>Christian Values Our school Christian Values are also part of our EYFS Curriculum. We focus on one value each half term..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Helen Hadley</dc:creator>
  <cp:lastModifiedBy>Helen Hadley</cp:lastModifiedBy>
  <cp:revision>1</cp:revision>
  <dcterms:created xsi:type="dcterms:W3CDTF">2026-07-30T11:24:26Z</dcterms:created>
  <dcterms:modified xsi:type="dcterms:W3CDTF">2026-07-30T11:24:59Z</dcterms:modified>
</cp:coreProperties>
</file>