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DE9E9B-1464-4924-99CA-FB4012905D0C}" v="22" dt="2026-09-02T19:27:10.2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1618" autoAdjust="0"/>
    <p:restoredTop sz="94627"/>
  </p:normalViewPr>
  <p:slideViewPr>
    <p:cSldViewPr snapToGrid="0" snapToObjects="1">
      <p:cViewPr varScale="1">
        <p:scale>
          <a:sx n="65" d="100"/>
          <a:sy n="65" d="100"/>
        </p:scale>
        <p:origin x="18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Pickford" userId="a2d391dc-86a4-4443-a189-cbba204f89ed" providerId="ADAL" clId="{0FDE9E9B-1464-4924-99CA-FB4012905D0C}"/>
    <pc:docChg chg="undo custSel modSld">
      <pc:chgData name="MPickford" userId="a2d391dc-86a4-4443-a189-cbba204f89ed" providerId="ADAL" clId="{0FDE9E9B-1464-4924-99CA-FB4012905D0C}" dt="2026-09-02T19:27:19.197" v="88" actId="14100"/>
      <pc:docMkLst>
        <pc:docMk/>
      </pc:docMkLst>
      <pc:sldChg chg="addSp delSp modSp mod">
        <pc:chgData name="MPickford" userId="a2d391dc-86a4-4443-a189-cbba204f89ed" providerId="ADAL" clId="{0FDE9E9B-1464-4924-99CA-FB4012905D0C}" dt="2026-09-02T19:27:19.197" v="88" actId="14100"/>
        <pc:sldMkLst>
          <pc:docMk/>
          <pc:sldMk cId="123089539" sldId="256"/>
        </pc:sldMkLst>
        <pc:spChg chg="mod">
          <ac:chgData name="MPickford" userId="a2d391dc-86a4-4443-a189-cbba204f89ed" providerId="ADAL" clId="{0FDE9E9B-1464-4924-99CA-FB4012905D0C}" dt="2026-09-02T19:27:19.197" v="88" actId="14100"/>
          <ac:spMkLst>
            <pc:docMk/>
            <pc:sldMk cId="123089539" sldId="256"/>
            <ac:spMk id="2" creationId="{00000000-0000-0000-0000-000000000000}"/>
          </ac:spMkLst>
        </pc:spChg>
        <pc:graphicFrameChg chg="add del mod modGraphic">
          <ac:chgData name="MPickford" userId="a2d391dc-86a4-4443-a189-cbba204f89ed" providerId="ADAL" clId="{0FDE9E9B-1464-4924-99CA-FB4012905D0C}" dt="2026-09-02T15:32:36.772" v="67" actId="404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MPickford" userId="a2d391dc-86a4-4443-a189-cbba204f89ed" providerId="ADAL" clId="{0FDE9E9B-1464-4924-99CA-FB4012905D0C}" dt="2026-09-02T15:28:54.602" v="38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MPickford" userId="a2d391dc-86a4-4443-a189-cbba204f89ed" providerId="ADAL" clId="{0FDE9E9B-1464-4924-99CA-FB4012905D0C}" dt="2026-09-02T15:34:12.784" v="85" actId="2164"/>
          <ac:graphicFrameMkLst>
            <pc:docMk/>
            <pc:sldMk cId="123089539" sldId="256"/>
            <ac:graphicFrameMk id="7" creationId="{127EED2C-40DA-6F4E-8561-BCF7EE4F12FE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7192"/>
            <a:ext cx="9512710" cy="793461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RE </a:t>
            </a:r>
            <a:r>
              <a:rPr lang="en-US" sz="1800" dirty="0"/>
              <a:t>Knowledge </a:t>
            </a:r>
            <a:r>
              <a:rPr lang="en-US" sz="1800" dirty="0" err="1"/>
              <a:t>Organiser</a:t>
            </a:r>
            <a:r>
              <a:rPr lang="en-US" sz="1800" b="1" dirty="0"/>
              <a:t>|	Unit:</a:t>
            </a:r>
            <a:r>
              <a:rPr lang="en-GB" sz="18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does it mean if Christians believe God is both holy and loving? </a:t>
            </a:r>
            <a:br>
              <a:rPr lang="en-GB" sz="18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US" sz="1800" b="1" dirty="0"/>
              <a:t>	| Term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122975"/>
              </p:ext>
            </p:extLst>
          </p:nvPr>
        </p:nvGraphicFramePr>
        <p:xfrm>
          <a:off x="206477" y="521869"/>
          <a:ext cx="2666194" cy="65192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3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188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958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Key Information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652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Aptos" panose="020B0004020202020204" pitchFamily="34" charset="0"/>
                          <a:cs typeface="Times New Roman" panose="02020603050405020304" pitchFamily="18" charset="0"/>
                        </a:rPr>
                        <a:t>Christians believe God is "Holy," meaning sacred, pure, perfectly good, and set apart from humanity. </a:t>
                      </a:r>
                      <a:endParaRPr lang="en-GB" sz="10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652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Christians also believe God is "Loving," meaning merciful, compassionate, forgiving, and deeply caring for humanity. </a:t>
                      </a:r>
                      <a:endParaRPr lang="en-GB" sz="10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3940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The prophet Isaiah’s vision in the Temple (Isaiah 6) highlights God’s majestic, awesome holiness. </a:t>
                      </a:r>
                      <a:endParaRPr lang="en-GB" sz="10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1120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The Parable of the Prodigal Son (Luke 15) illustrates God's unconditional love (</a:t>
                      </a:r>
                      <a:r>
                        <a:rPr lang="en-GB" sz="1000" i="1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agape</a:t>
                      </a:r>
                      <a:r>
                        <a:rPr lang="en-GB" sz="1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) and willingness to forgive. </a:t>
                      </a:r>
                      <a:endParaRPr lang="en-GB" sz="10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4985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Church architecture reflects both ideas—high vaulted ceilings show God's holy majesty, while communion tables and welcome areas show His loving community. </a:t>
                      </a:r>
                    </a:p>
                    <a:p>
                      <a:endParaRPr lang="en-GB" sz="10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57030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Christian charities like Christian Aid put faith into action by combining moral integrity (holiness) with compassion and service (love). </a:t>
                      </a:r>
                    </a:p>
                    <a:p>
                      <a:endParaRPr lang="en-GB" sz="10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221060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</a:rPr>
                        <a:t>Big Question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What does it mean if Christians believe God is both holy and loving? 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090921"/>
              </p:ext>
            </p:extLst>
          </p:nvPr>
        </p:nvGraphicFramePr>
        <p:xfrm>
          <a:off x="2864582" y="544278"/>
          <a:ext cx="3252996" cy="53633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36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25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6816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15049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400" dirty="0"/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907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1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Holy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Sacred, divine, pure, and completely set apart from humanity.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750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2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Agape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Unconditional, self-sacrificing, and divine love.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907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3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Omnipotent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The belief that God is all-powerful. 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295750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4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Parable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A simple story used by Jesus to teach a moral or spiritual lesson. 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87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5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Forgiveness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Excusing a mistake or offence; letting go of anger toward someone.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750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6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Prophet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A messenger chosen by God to share His word (e.g., Isaiah).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0303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7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Sanctuary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A sacred or holy place, such as the main area of a church. 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8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8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5159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9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4688212"/>
                  </a:ext>
                </a:extLst>
              </a:tr>
              <a:tr h="27808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9272557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979459"/>
              </p:ext>
            </p:extLst>
          </p:nvPr>
        </p:nvGraphicFramePr>
        <p:xfrm>
          <a:off x="6117578" y="544276"/>
          <a:ext cx="3656765" cy="6036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5676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68060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Connecting Learning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knew at the start of my learning….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now know…..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393259"/>
              </p:ext>
            </p:extLst>
          </p:nvPr>
        </p:nvGraphicFramePr>
        <p:xfrm>
          <a:off x="2923131" y="4524724"/>
          <a:ext cx="3131615" cy="268579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4033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991136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  <a:gridCol w="1936446">
                  <a:extLst>
                    <a:ext uri="{9D8B030D-6E8A-4147-A177-3AD203B41FA5}">
                      <a16:colId xmlns:a16="http://schemas.microsoft.com/office/drawing/2014/main" val="349645986"/>
                    </a:ext>
                  </a:extLst>
                </a:gridCol>
              </a:tblGrid>
              <a:tr h="605539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600" dirty="0"/>
                        <a:t>Disciplinary Lenses and Ways of Knowing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335683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5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Theology (Beliefs &amp; Texts)</a:t>
                      </a: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endParaRPr lang="en-GB" sz="105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5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Analyzing</a:t>
                      </a: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Bible passages like Isaiah 6 and Luke 15 to understand how God's nature is revealed in sacred scripture. </a:t>
                      </a:r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335683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5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Philosophy (Thinking &amp; Logic)</a:t>
                      </a: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endParaRPr lang="en-GB" sz="105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Exploring the big question of how one entity can be both completely set apart (</a:t>
                      </a:r>
                      <a:r>
                        <a:rPr lang="en-GB" sz="105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holy</a:t>
                      </a: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and intimately close (</a:t>
                      </a:r>
                      <a:r>
                        <a:rPr lang="en-GB" sz="105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loving</a:t>
                      </a: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). </a:t>
                      </a:r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503524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3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5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 &amp; Social Sciences </a:t>
                      </a:r>
                      <a:endParaRPr lang="en-GB" sz="105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Examining how Christian communities express holiness and love through church architecture, worship, and charitable action. </a:t>
                      </a:r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EAA7F4973EE1428EA1B6D20AEBC8C7" ma:contentTypeVersion="16" ma:contentTypeDescription="Create a new document." ma:contentTypeScope="" ma:versionID="da8a93a0d2e499e518f47e9bf743fa56">
  <xsd:schema xmlns:xsd="http://www.w3.org/2001/XMLSchema" xmlns:xs="http://www.w3.org/2001/XMLSchema" xmlns:p="http://schemas.microsoft.com/office/2006/metadata/properties" xmlns:ns2="7019db12-adf3-4c9a-b633-6df60d0c34af" xmlns:ns3="c04d732a-b946-4994-9a01-db0cd135d141" targetNamespace="http://schemas.microsoft.com/office/2006/metadata/properties" ma:root="true" ma:fieldsID="f1f8f19a12bdf15b1efd4145338c8e35" ns2:_="" ns3:_="">
    <xsd:import namespace="7019db12-adf3-4c9a-b633-6df60d0c34af"/>
    <xsd:import namespace="c04d732a-b946-4994-9a01-db0cd135d1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9db12-adf3-4c9a-b633-6df60d0c34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974b613-d5b0-4588-adfb-364ade5ba1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d732a-b946-4994-9a01-db0cd135d14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bb8b342-9bb2-483d-acab-0c4e1c6ca6a9}" ma:internalName="TaxCatchAll" ma:showField="CatchAllData" ma:web="c04d732a-b946-4994-9a01-db0cd135d1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4d732a-b946-4994-9a01-db0cd135d141" xsi:nil="true"/>
    <lcf76f155ced4ddcb4097134ff3c332f xmlns="7019db12-adf3-4c9a-b633-6df60d0c34a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7F1F7E5-C4E5-47C7-848C-D5F2AA71AA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9db12-adf3-4c9a-b633-6df60d0c34af"/>
    <ds:schemaRef ds:uri="c04d732a-b946-4994-9a01-db0cd135d1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5608AED-8410-47BC-A50C-A33412C507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876A4B6-0BAF-4EC1-B4CF-1B3A996224C3}">
  <ds:schemaRefs>
    <ds:schemaRef ds:uri="http://schemas.microsoft.com/office/2006/metadata/properties"/>
    <ds:schemaRef ds:uri="http://schemas.microsoft.com/office/infopath/2007/PartnerControls"/>
    <ds:schemaRef ds:uri="c04d732a-b946-4994-9a01-db0cd135d141"/>
    <ds:schemaRef ds:uri="7019db12-adf3-4c9a-b633-6df60d0c34a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4651</TotalTime>
  <Words>395</Words>
  <Application>Microsoft Office PowerPoint</Application>
  <PresentationFormat>A4 Paper (210x297 mm)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Calibri Light</vt:lpstr>
      <vt:lpstr>Office Theme</vt:lpstr>
      <vt:lpstr>RE Knowledge Organiser| Unit:What does it mean if Christians believe God is both holy and loving?   | Term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MPickford</cp:lastModifiedBy>
  <cp:revision>65</cp:revision>
  <cp:lastPrinted>2017-10-30T10:21:12Z</cp:lastPrinted>
  <dcterms:created xsi:type="dcterms:W3CDTF">2017-10-15T20:56:30Z</dcterms:created>
  <dcterms:modified xsi:type="dcterms:W3CDTF">2026-09-02T19:27:19Z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0x010100D8EAA7F4973EE1428EA1B6D20AEBC8C7</vt:lpwstr>
  </property>
  <property fmtid="{D5CDD505-2E9C-101B-9397-08002B2CF9AE}" pid="3" name="MediaServiceImageTags">
    <vt:lpwstr/>
  </property>
</Properties>
</file>