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0C18DD-A953-4396-AE33-C78F1EC5BC0D}" v="19" dt="2026-09-02T15:21:26.4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147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8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Pickford" userId="a2d391dc-86a4-4443-a189-cbba204f89ed" providerId="ADAL" clId="{640C18DD-A953-4396-AE33-C78F1EC5BC0D}"/>
    <pc:docChg chg="custSel modSld">
      <pc:chgData name="MPickford" userId="a2d391dc-86a4-4443-a189-cbba204f89ed" providerId="ADAL" clId="{640C18DD-A953-4396-AE33-C78F1EC5BC0D}" dt="2026-09-02T15:21:38.253" v="87" actId="403"/>
      <pc:docMkLst>
        <pc:docMk/>
      </pc:docMkLst>
      <pc:sldChg chg="addSp delSp modSp mod">
        <pc:chgData name="MPickford" userId="a2d391dc-86a4-4443-a189-cbba204f89ed" providerId="ADAL" clId="{640C18DD-A953-4396-AE33-C78F1EC5BC0D}" dt="2026-09-02T15:21:38.253" v="87" actId="403"/>
        <pc:sldMkLst>
          <pc:docMk/>
          <pc:sldMk cId="123089539" sldId="256"/>
        </pc:sldMkLst>
        <pc:spChg chg="mod">
          <ac:chgData name="MPickford" userId="a2d391dc-86a4-4443-a189-cbba204f89ed" providerId="ADAL" clId="{640C18DD-A953-4396-AE33-C78F1EC5BC0D}" dt="2026-09-02T15:19:29.288" v="81" actId="20577"/>
          <ac:spMkLst>
            <pc:docMk/>
            <pc:sldMk cId="123089539" sldId="256"/>
            <ac:spMk id="2" creationId="{00000000-0000-0000-0000-000000000000}"/>
          </ac:spMkLst>
        </pc:spChg>
        <pc:graphicFrameChg chg="mod modGraphic">
          <ac:chgData name="MPickford" userId="a2d391dc-86a4-4443-a189-cbba204f89ed" providerId="ADAL" clId="{640C18DD-A953-4396-AE33-C78F1EC5BC0D}" dt="2026-09-02T15:19:00.962" v="51" actId="403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del">
          <ac:chgData name="MPickford" userId="a2d391dc-86a4-4443-a189-cbba204f89ed" providerId="ADAL" clId="{640C18DD-A953-4396-AE33-C78F1EC5BC0D}" dt="2026-09-02T15:21:25.119" v="82" actId="478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add mod modGraphic">
          <ac:chgData name="MPickford" userId="a2d391dc-86a4-4443-a189-cbba204f89ed" providerId="ADAL" clId="{640C18DD-A953-4396-AE33-C78F1EC5BC0D}" dt="2026-09-02T15:21:38.253" v="87" actId="403"/>
          <ac:graphicFrameMkLst>
            <pc:docMk/>
            <pc:sldMk cId="123089539" sldId="256"/>
            <ac:graphicFrameMk id="6" creationId="{C3D995E8-FE13-4C1B-B58B-B9DEACC4A180}"/>
          </ac:graphicFrameMkLst>
        </pc:graphicFrameChg>
        <pc:graphicFrameChg chg="mod modGraphic">
          <ac:chgData name="MPickford" userId="a2d391dc-86a4-4443-a189-cbba204f89ed" providerId="ADAL" clId="{640C18DD-A953-4396-AE33-C78F1EC5BC0D}" dt="2026-09-02T15:19:05.443" v="52" actId="1076"/>
          <ac:graphicFrameMkLst>
            <pc:docMk/>
            <pc:sldMk cId="123089539" sldId="256"/>
            <ac:graphicFrameMk id="7" creationId="{127EED2C-40DA-6F4E-8561-BCF7EE4F12FE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History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/>
              <a:t>|	Unit: Enchanted Baghdad| Term Autumn 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10398"/>
              </p:ext>
            </p:extLst>
          </p:nvPr>
        </p:nvGraphicFramePr>
        <p:xfrm>
          <a:off x="2853369" y="521868"/>
          <a:ext cx="3166268" cy="382812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4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779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68239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050" dirty="0">
                          <a:latin typeface="+mn-lt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49">
                <a:tc>
                  <a:txBody>
                    <a:bodyPr/>
                    <a:lstStyle/>
                    <a:p>
                      <a:r>
                        <a:rPr lang="en-GB" altLang="en-GB" sz="1050" b="0" dirty="0">
                          <a:latin typeface="+mn-lt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Caliphate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Islamic state ruled by a spiritual and political leader called a caliph.</a:t>
                      </a:r>
                    </a:p>
                    <a:p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349">
                <a:tc>
                  <a:txBody>
                    <a:bodyPr/>
                    <a:lstStyle/>
                    <a:p>
                      <a:r>
                        <a:rPr lang="en-GB" altLang="en-GB" sz="1050" b="0" dirty="0">
                          <a:latin typeface="+mn-lt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Abbasid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powerful dynasty that founded Baghdad and ruled during its Golden Age.</a:t>
                      </a:r>
                    </a:p>
                    <a:p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523">
                <a:tc>
                  <a:txBody>
                    <a:bodyPr/>
                    <a:lstStyle/>
                    <a:p>
                      <a:r>
                        <a:rPr lang="en-GB" altLang="en-GB" sz="1050" b="0" dirty="0">
                          <a:latin typeface="+mn-lt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effectLst/>
                          <a:latin typeface="+mn-lt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House of Wisdom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famous library and academy where scholars gathered to study and translate texts.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45681">
                <a:tc>
                  <a:txBody>
                    <a:bodyPr/>
                    <a:lstStyle/>
                    <a:p>
                      <a:r>
                        <a:rPr lang="en-GB" altLang="en-GB" sz="1050" b="0" dirty="0">
                          <a:latin typeface="+mn-lt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Silk Road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ancient trade network connecting Asia, the Middle East, and Europe through Baghdad.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038">
                <a:tc>
                  <a:txBody>
                    <a:bodyPr/>
                    <a:lstStyle/>
                    <a:p>
                      <a:r>
                        <a:rPr lang="en-GB" altLang="en-GB" sz="1050" b="0" dirty="0">
                          <a:latin typeface="+mn-lt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Astrolabe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intricate astronomical tool used for navigation and calculating time using stars.</a:t>
                      </a:r>
                    </a:p>
                    <a:p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81">
                <a:tc>
                  <a:txBody>
                    <a:bodyPr/>
                    <a:lstStyle/>
                    <a:p>
                      <a:r>
                        <a:rPr lang="en-GB" altLang="en-GB" sz="1050" b="0" dirty="0">
                          <a:latin typeface="+mn-lt"/>
                        </a:rPr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05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Scholar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specialist who spent their time studying topics like mathematics, medicine, and science.</a:t>
                      </a:r>
                      <a:endParaRPr lang="en-GB" sz="105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79459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458949"/>
              </p:ext>
            </p:extLst>
          </p:nvPr>
        </p:nvGraphicFramePr>
        <p:xfrm>
          <a:off x="2853369" y="4340189"/>
          <a:ext cx="3101572" cy="23526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92758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23925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en-GB" sz="1800" dirty="0"/>
                        <a:t>Key information 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Baghdad was built in a unique circular design, making it known as the "Round City."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Scholars at the House of Wisdom translated important texts from Greek, Persian, and Indian thinkers into Arabic.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46730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Baghdad was located at the crossroads of major trade routes, making it a bustling trade </a:t>
                      </a:r>
                      <a:r>
                        <a:rPr lang="en-GB" sz="105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center</a:t>
                      </a: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 silk, spices, and precious metals.</a:t>
                      </a:r>
                    </a:p>
                    <a:p>
                      <a:endParaRPr lang="en-GB" sz="8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4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Discoveries made in Baghdad during this period laid the foundation for modern algebra, astronomy, and medicine.</a:t>
                      </a:r>
                    </a:p>
                    <a:p>
                      <a:endParaRPr lang="en-GB" sz="800" b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3D995E8-FE13-4C1B-B58B-B9DEACC4A1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576277"/>
              </p:ext>
            </p:extLst>
          </p:nvPr>
        </p:nvGraphicFramePr>
        <p:xfrm>
          <a:off x="131656" y="325912"/>
          <a:ext cx="2559075" cy="6366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126">
                  <a:extLst>
                    <a:ext uri="{9D8B030D-6E8A-4147-A177-3AD203B41FA5}">
                      <a16:colId xmlns:a16="http://schemas.microsoft.com/office/drawing/2014/main" val="2235192814"/>
                    </a:ext>
                  </a:extLst>
                </a:gridCol>
                <a:gridCol w="751729">
                  <a:extLst>
                    <a:ext uri="{9D8B030D-6E8A-4147-A177-3AD203B41FA5}">
                      <a16:colId xmlns:a16="http://schemas.microsoft.com/office/drawing/2014/main" val="3346787435"/>
                    </a:ext>
                  </a:extLst>
                </a:gridCol>
                <a:gridCol w="1518220">
                  <a:extLst>
                    <a:ext uri="{9D8B030D-6E8A-4147-A177-3AD203B41FA5}">
                      <a16:colId xmlns:a16="http://schemas.microsoft.com/office/drawing/2014/main" val="2128374983"/>
                    </a:ext>
                  </a:extLst>
                </a:gridCol>
              </a:tblGrid>
              <a:tr h="309558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800" kern="100">
                          <a:effectLst/>
                        </a:rPr>
                        <a:t>Timeline</a:t>
                      </a:r>
                      <a:endParaRPr lang="en-GB" sz="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6381274"/>
                  </a:ext>
                </a:extLst>
              </a:tr>
              <a:tr h="8122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1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762 AD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Caliph al-Mansur founded Baghdad, building the famous circular city.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extLst>
                  <a:ext uri="{0D108BD9-81ED-4DB2-BD59-A6C34878D82A}">
                    <a16:rowId xmlns:a16="http://schemas.microsoft.com/office/drawing/2014/main" val="3169798124"/>
                  </a:ext>
                </a:extLst>
              </a:tr>
              <a:tr h="8122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2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786 AD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Harun al-Rashid became Caliph, marking the start of the Islamic Golden Age.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extLst>
                  <a:ext uri="{0D108BD9-81ED-4DB2-BD59-A6C34878D82A}">
                    <a16:rowId xmlns:a16="http://schemas.microsoft.com/office/drawing/2014/main" val="3630792641"/>
                  </a:ext>
                </a:extLst>
              </a:tr>
              <a:tr h="8122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3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830 AD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The House of Wisdom (Bayt al-Hikmah) was established as a major center for learning.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extLst>
                  <a:ext uri="{0D108BD9-81ED-4DB2-BD59-A6C34878D82A}">
                    <a16:rowId xmlns:a16="http://schemas.microsoft.com/office/drawing/2014/main" val="1528372583"/>
                  </a:ext>
                </a:extLst>
              </a:tr>
              <a:tr h="8122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4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850 AD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Scholars perfected the astrolabe to navigate, tell time, and study astronomy.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extLst>
                  <a:ext uri="{0D108BD9-81ED-4DB2-BD59-A6C34878D82A}">
                    <a16:rowId xmlns:a16="http://schemas.microsoft.com/office/drawing/2014/main" val="2171373951"/>
                  </a:ext>
                </a:extLst>
              </a:tr>
              <a:tr h="8122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5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900 AD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Baghdad grew into one of the largest and wealthiest trading cities in the world.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extLst>
                  <a:ext uri="{0D108BD9-81ED-4DB2-BD59-A6C34878D82A}">
                    <a16:rowId xmlns:a16="http://schemas.microsoft.com/office/drawing/2014/main" val="2001350546"/>
                  </a:ext>
                </a:extLst>
              </a:tr>
              <a:tr h="11840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6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1000 AD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Scholars translated works of philosophy, medicine, and mathematics from across the world into Arabic.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extLst>
                  <a:ext uri="{0D108BD9-81ED-4DB2-BD59-A6C34878D82A}">
                    <a16:rowId xmlns:a16="http://schemas.microsoft.com/office/drawing/2014/main" val="2030075298"/>
                  </a:ext>
                </a:extLst>
              </a:tr>
              <a:tr h="8122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000" kern="100">
                          <a:effectLst/>
                        </a:rPr>
                        <a:t>7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>
                          <a:effectLst/>
                        </a:rPr>
                        <a:t>1258 AD</a:t>
                      </a:r>
                      <a:endParaRPr lang="en-GB" sz="1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kern="100" dirty="0">
                          <a:effectLst/>
                        </a:rPr>
                        <a:t>The Golden Age of Baghdad ended following the Mongol siege of the city.</a:t>
                      </a:r>
                      <a:endParaRPr lang="en-GB" sz="1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387" marR="52387" marT="26418" marB="26418"/>
                </a:tc>
                <a:extLst>
                  <a:ext uri="{0D108BD9-81ED-4DB2-BD59-A6C34878D82A}">
                    <a16:rowId xmlns:a16="http://schemas.microsoft.com/office/drawing/2014/main" val="2290712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A22932-5556-47E0-8232-66FFB199780B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customXml/itemProps2.xml><?xml version="1.0" encoding="utf-8"?>
<ds:datastoreItem xmlns:ds="http://schemas.openxmlformats.org/officeDocument/2006/customXml" ds:itemID="{A9701336-4C52-4351-8356-F7D7E557BE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F43C6B5-8970-4157-B932-56C7FEBC672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4668</TotalTime>
  <Words>348</Words>
  <Application>Microsoft Office PowerPoint</Application>
  <PresentationFormat>A4 Paper (210x297 mm)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History Knowledge Organiser| Unit: Enchanted Baghdad| Term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MPickford</cp:lastModifiedBy>
  <cp:revision>63</cp:revision>
  <cp:lastPrinted>2017-10-30T10:21:12Z</cp:lastPrinted>
  <dcterms:created xsi:type="dcterms:W3CDTF">2017-10-15T20:56:30Z</dcterms:created>
  <dcterms:modified xsi:type="dcterms:W3CDTF">2026-09-02T15:21:41Z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MediaServiceImageTags">
    <vt:lpwstr/>
  </property>
</Properties>
</file>